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9" r:id="rId2"/>
    <p:sldId id="275" r:id="rId3"/>
    <p:sldId id="292" r:id="rId4"/>
    <p:sldId id="291" r:id="rId5"/>
    <p:sldId id="293" r:id="rId6"/>
    <p:sldId id="296" r:id="rId7"/>
    <p:sldId id="295" r:id="rId8"/>
    <p:sldId id="294" r:id="rId9"/>
    <p:sldId id="299" r:id="rId10"/>
    <p:sldId id="301" r:id="rId11"/>
    <p:sldId id="298" r:id="rId12"/>
    <p:sldId id="300" r:id="rId13"/>
    <p:sldId id="304" r:id="rId14"/>
    <p:sldId id="297" r:id="rId15"/>
    <p:sldId id="303" r:id="rId16"/>
    <p:sldId id="302" r:id="rId17"/>
    <p:sldId id="307" r:id="rId18"/>
    <p:sldId id="306" r:id="rId19"/>
    <p:sldId id="305" r:id="rId20"/>
    <p:sldId id="308" r:id="rId21"/>
    <p:sldId id="313" r:id="rId22"/>
    <p:sldId id="312" r:id="rId23"/>
    <p:sldId id="311" r:id="rId24"/>
  </p:sldIdLst>
  <p:sldSz cx="20104100" cy="1130935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62" userDrawn="1">
          <p15:clr>
            <a:srgbClr val="A4A3A4"/>
          </p15:clr>
        </p15:guide>
        <p15:guide id="2" pos="63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F3"/>
    <a:srgbClr val="F0E8E5"/>
    <a:srgbClr val="FF6464"/>
    <a:srgbClr val="69AF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95" autoAdjust="0"/>
  </p:normalViewPr>
  <p:slideViewPr>
    <p:cSldViewPr>
      <p:cViewPr varScale="1">
        <p:scale>
          <a:sx n="70" d="100"/>
          <a:sy n="70" d="100"/>
        </p:scale>
        <p:origin x="378" y="78"/>
      </p:cViewPr>
      <p:guideLst>
        <p:guide orient="horz" pos="3562"/>
        <p:guide pos="63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CD21F4-9018-4E21-9D42-1E1D286E85E8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9ED296-D746-489C-97ED-D7A69EC98F6F}">
      <dgm:prSet phldrT="[Текст]"/>
      <dgm:spPr>
        <a:ln w="19050">
          <a:solidFill>
            <a:srgbClr val="1F4E79"/>
          </a:solidFill>
        </a:ln>
      </dgm:spPr>
      <dgm:t>
        <a:bodyPr/>
        <a:lstStyle/>
        <a:p>
          <a:r>
            <a:rPr lang="ru-RU" dirty="0">
              <a:latin typeface="Bookman Old Style" panose="02050604050505020204" pitchFamily="18" charset="0"/>
            </a:rPr>
            <a:t>Федеральное имущество</a:t>
          </a:r>
        </a:p>
      </dgm:t>
    </dgm:pt>
    <dgm:pt modelId="{F1C8CEE1-C288-4A04-A919-F356BB65AF6E}" type="parTrans" cxnId="{E6C6C681-3A04-412E-B854-AECFC3A7C09A}">
      <dgm:prSet/>
      <dgm:spPr/>
      <dgm:t>
        <a:bodyPr/>
        <a:lstStyle/>
        <a:p>
          <a:endParaRPr lang="ru-RU"/>
        </a:p>
      </dgm:t>
    </dgm:pt>
    <dgm:pt modelId="{0480D3AF-7AF4-4DB0-9B6F-4A26E55C0011}" type="sibTrans" cxnId="{E6C6C681-3A04-412E-B854-AECFC3A7C09A}">
      <dgm:prSet/>
      <dgm:spPr/>
      <dgm:t>
        <a:bodyPr/>
        <a:lstStyle/>
        <a:p>
          <a:endParaRPr lang="ru-RU"/>
        </a:p>
      </dgm:t>
    </dgm:pt>
    <dgm:pt modelId="{B8BFB262-6020-4C7A-B9E8-8AE6A320271E}">
      <dgm:prSet phldrT="[Текст]"/>
      <dgm:spPr>
        <a:ln w="19050">
          <a:solidFill>
            <a:srgbClr val="1F4E79"/>
          </a:solidFill>
        </a:ln>
      </dgm:spPr>
      <dgm:t>
        <a:bodyPr/>
        <a:lstStyle/>
        <a:p>
          <a:r>
            <a:rPr lang="ru-RU" dirty="0">
              <a:latin typeface="Bookman Old Style" panose="02050604050505020204" pitchFamily="18" charset="0"/>
            </a:rPr>
            <a:t>Региональное имущество </a:t>
          </a:r>
        </a:p>
      </dgm:t>
    </dgm:pt>
    <dgm:pt modelId="{4A810F08-7974-40C5-B300-1B1AE4AD32E9}" type="parTrans" cxnId="{8CDF04AC-0BEB-44C4-A13F-D7F994461499}">
      <dgm:prSet/>
      <dgm:spPr/>
      <dgm:t>
        <a:bodyPr/>
        <a:lstStyle/>
        <a:p>
          <a:endParaRPr lang="ru-RU"/>
        </a:p>
      </dgm:t>
    </dgm:pt>
    <dgm:pt modelId="{B0B2E7D9-A75F-4549-9836-8EEDE6610E89}" type="sibTrans" cxnId="{8CDF04AC-0BEB-44C4-A13F-D7F994461499}">
      <dgm:prSet/>
      <dgm:spPr/>
      <dgm:t>
        <a:bodyPr/>
        <a:lstStyle/>
        <a:p>
          <a:endParaRPr lang="ru-RU"/>
        </a:p>
      </dgm:t>
    </dgm:pt>
    <dgm:pt modelId="{52195A5B-2C19-46A9-9218-5B91F1A9AF91}">
      <dgm:prSet phldrT="[Текст]"/>
      <dgm:spPr>
        <a:ln w="19050">
          <a:solidFill>
            <a:srgbClr val="1F4E79"/>
          </a:solidFill>
        </a:ln>
      </dgm:spPr>
      <dgm:t>
        <a:bodyPr/>
        <a:lstStyle/>
        <a:p>
          <a:r>
            <a:rPr lang="ru-RU" dirty="0">
              <a:latin typeface="Bookman Old Style" panose="02050604050505020204" pitchFamily="18" charset="0"/>
            </a:rPr>
            <a:t>Муниципальное имущество</a:t>
          </a:r>
        </a:p>
      </dgm:t>
    </dgm:pt>
    <dgm:pt modelId="{BD635069-19AF-4059-BCF4-D3E9D1B32A93}" type="parTrans" cxnId="{1DC16CCF-A27A-4114-B356-8C635D57C554}">
      <dgm:prSet/>
      <dgm:spPr/>
      <dgm:t>
        <a:bodyPr/>
        <a:lstStyle/>
        <a:p>
          <a:endParaRPr lang="ru-RU"/>
        </a:p>
      </dgm:t>
    </dgm:pt>
    <dgm:pt modelId="{7999C0C4-2DA5-4E7C-8820-DF4C6CCAC298}" type="sibTrans" cxnId="{1DC16CCF-A27A-4114-B356-8C635D57C554}">
      <dgm:prSet/>
      <dgm:spPr/>
      <dgm:t>
        <a:bodyPr/>
        <a:lstStyle/>
        <a:p>
          <a:endParaRPr lang="ru-RU"/>
        </a:p>
      </dgm:t>
    </dgm:pt>
    <dgm:pt modelId="{D97E7021-F927-4BF6-A240-F7E809EDA1E5}" type="pres">
      <dgm:prSet presAssocID="{50CD21F4-9018-4E21-9D42-1E1D286E85E8}" presName="Name0" presStyleCnt="0">
        <dgm:presLayoutVars>
          <dgm:dir/>
          <dgm:resizeHandles val="exact"/>
        </dgm:presLayoutVars>
      </dgm:prSet>
      <dgm:spPr/>
    </dgm:pt>
    <dgm:pt modelId="{CBE703CE-C45B-40C1-8209-9B59C72AF629}" type="pres">
      <dgm:prSet presAssocID="{1B9ED296-D746-489C-97ED-D7A69EC98F6F}" presName="composite" presStyleCnt="0"/>
      <dgm:spPr/>
    </dgm:pt>
    <dgm:pt modelId="{953762A1-903A-4EBA-8733-B36201108343}" type="pres">
      <dgm:prSet presAssocID="{1B9ED296-D746-489C-97ED-D7A69EC98F6F}" presName="rect1" presStyleLbl="trAlignAcc1" presStyleIdx="0" presStyleCnt="3">
        <dgm:presLayoutVars>
          <dgm:bulletEnabled val="1"/>
        </dgm:presLayoutVars>
      </dgm:prSet>
      <dgm:spPr/>
    </dgm:pt>
    <dgm:pt modelId="{30121A15-0E3C-491D-BEF6-7406470416D5}" type="pres">
      <dgm:prSet presAssocID="{1B9ED296-D746-489C-97ED-D7A69EC98F6F}" presName="rect2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7000" r="-57000"/>
          </a:stretch>
        </a:blipFill>
      </dgm:spPr>
    </dgm:pt>
    <dgm:pt modelId="{D8EDDBD6-2427-4677-AE80-4E19A370FAF1}" type="pres">
      <dgm:prSet presAssocID="{0480D3AF-7AF4-4DB0-9B6F-4A26E55C0011}" presName="sibTrans" presStyleCnt="0"/>
      <dgm:spPr/>
    </dgm:pt>
    <dgm:pt modelId="{3DC75574-43E5-4ADF-9D50-1DFE332EC513}" type="pres">
      <dgm:prSet presAssocID="{B8BFB262-6020-4C7A-B9E8-8AE6A320271E}" presName="composite" presStyleCnt="0"/>
      <dgm:spPr/>
    </dgm:pt>
    <dgm:pt modelId="{B5F9E19C-1C99-4D05-9A9E-11E15445541F}" type="pres">
      <dgm:prSet presAssocID="{B8BFB262-6020-4C7A-B9E8-8AE6A320271E}" presName="rect1" presStyleLbl="trAlignAcc1" presStyleIdx="1" presStyleCnt="3">
        <dgm:presLayoutVars>
          <dgm:bulletEnabled val="1"/>
        </dgm:presLayoutVars>
      </dgm:prSet>
      <dgm:spPr/>
    </dgm:pt>
    <dgm:pt modelId="{48DB8E4D-C331-422A-AA61-0DFBB199AEC1}" type="pres">
      <dgm:prSet presAssocID="{B8BFB262-6020-4C7A-B9E8-8AE6A320271E}" presName="rect2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71DE0C0A-3527-44C0-A878-A523DCEDA5C7}" type="pres">
      <dgm:prSet presAssocID="{B0B2E7D9-A75F-4549-9836-8EEDE6610E89}" presName="sibTrans" presStyleCnt="0"/>
      <dgm:spPr/>
    </dgm:pt>
    <dgm:pt modelId="{E7E86AB4-9BF1-4492-824A-91CF28556120}" type="pres">
      <dgm:prSet presAssocID="{52195A5B-2C19-46A9-9218-5B91F1A9AF91}" presName="composite" presStyleCnt="0"/>
      <dgm:spPr/>
    </dgm:pt>
    <dgm:pt modelId="{70C87B4B-5113-4CB7-AE15-59FBAF6D9674}" type="pres">
      <dgm:prSet presAssocID="{52195A5B-2C19-46A9-9218-5B91F1A9AF91}" presName="rect1" presStyleLbl="trAlignAcc1" presStyleIdx="2" presStyleCnt="3">
        <dgm:presLayoutVars>
          <dgm:bulletEnabled val="1"/>
        </dgm:presLayoutVars>
      </dgm:prSet>
      <dgm:spPr/>
    </dgm:pt>
    <dgm:pt modelId="{BB25A2C3-790B-4C30-B367-B1D61E841207}" type="pres">
      <dgm:prSet presAssocID="{52195A5B-2C19-46A9-9218-5B91F1A9AF91}" presName="rect2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</dgm:spPr>
    </dgm:pt>
  </dgm:ptLst>
  <dgm:cxnLst>
    <dgm:cxn modelId="{9CC81B22-7F87-45E0-A344-E01D9BDDDFE2}" type="presOf" srcId="{50CD21F4-9018-4E21-9D42-1E1D286E85E8}" destId="{D97E7021-F927-4BF6-A240-F7E809EDA1E5}" srcOrd="0" destOrd="0" presId="urn:microsoft.com/office/officeart/2008/layout/PictureStrips"/>
    <dgm:cxn modelId="{50761541-5C0F-4A1C-80B7-983ED40A0FDC}" type="presOf" srcId="{B8BFB262-6020-4C7A-B9E8-8AE6A320271E}" destId="{B5F9E19C-1C99-4D05-9A9E-11E15445541F}" srcOrd="0" destOrd="0" presId="urn:microsoft.com/office/officeart/2008/layout/PictureStrips"/>
    <dgm:cxn modelId="{E6C6C681-3A04-412E-B854-AECFC3A7C09A}" srcId="{50CD21F4-9018-4E21-9D42-1E1D286E85E8}" destId="{1B9ED296-D746-489C-97ED-D7A69EC98F6F}" srcOrd="0" destOrd="0" parTransId="{F1C8CEE1-C288-4A04-A919-F356BB65AF6E}" sibTransId="{0480D3AF-7AF4-4DB0-9B6F-4A26E55C0011}"/>
    <dgm:cxn modelId="{8CDF04AC-0BEB-44C4-A13F-D7F994461499}" srcId="{50CD21F4-9018-4E21-9D42-1E1D286E85E8}" destId="{B8BFB262-6020-4C7A-B9E8-8AE6A320271E}" srcOrd="1" destOrd="0" parTransId="{4A810F08-7974-40C5-B300-1B1AE4AD32E9}" sibTransId="{B0B2E7D9-A75F-4549-9836-8EEDE6610E89}"/>
    <dgm:cxn modelId="{1DC16CCF-A27A-4114-B356-8C635D57C554}" srcId="{50CD21F4-9018-4E21-9D42-1E1D286E85E8}" destId="{52195A5B-2C19-46A9-9218-5B91F1A9AF91}" srcOrd="2" destOrd="0" parTransId="{BD635069-19AF-4059-BCF4-D3E9D1B32A93}" sibTransId="{7999C0C4-2DA5-4E7C-8820-DF4C6CCAC298}"/>
    <dgm:cxn modelId="{7E89A1D8-A9F1-4380-9987-37D556A7F9F2}" type="presOf" srcId="{1B9ED296-D746-489C-97ED-D7A69EC98F6F}" destId="{953762A1-903A-4EBA-8733-B36201108343}" srcOrd="0" destOrd="0" presId="urn:microsoft.com/office/officeart/2008/layout/PictureStrips"/>
    <dgm:cxn modelId="{592FD7DA-C07D-4B76-AD55-59EB7D3E5530}" type="presOf" srcId="{52195A5B-2C19-46A9-9218-5B91F1A9AF91}" destId="{70C87B4B-5113-4CB7-AE15-59FBAF6D9674}" srcOrd="0" destOrd="0" presId="urn:microsoft.com/office/officeart/2008/layout/PictureStrips"/>
    <dgm:cxn modelId="{CE5840FC-BA8F-4529-AE15-52105096AA7B}" type="presParOf" srcId="{D97E7021-F927-4BF6-A240-F7E809EDA1E5}" destId="{CBE703CE-C45B-40C1-8209-9B59C72AF629}" srcOrd="0" destOrd="0" presId="urn:microsoft.com/office/officeart/2008/layout/PictureStrips"/>
    <dgm:cxn modelId="{CBE121CD-481B-4DD9-A3AC-41A49329C8F6}" type="presParOf" srcId="{CBE703CE-C45B-40C1-8209-9B59C72AF629}" destId="{953762A1-903A-4EBA-8733-B36201108343}" srcOrd="0" destOrd="0" presId="urn:microsoft.com/office/officeart/2008/layout/PictureStrips"/>
    <dgm:cxn modelId="{9E39DF6E-D3AE-40B1-B943-069694F1D724}" type="presParOf" srcId="{CBE703CE-C45B-40C1-8209-9B59C72AF629}" destId="{30121A15-0E3C-491D-BEF6-7406470416D5}" srcOrd="1" destOrd="0" presId="urn:microsoft.com/office/officeart/2008/layout/PictureStrips"/>
    <dgm:cxn modelId="{41FB6209-0B5F-4ADE-8165-563BE76E0C96}" type="presParOf" srcId="{D97E7021-F927-4BF6-A240-F7E809EDA1E5}" destId="{D8EDDBD6-2427-4677-AE80-4E19A370FAF1}" srcOrd="1" destOrd="0" presId="urn:microsoft.com/office/officeart/2008/layout/PictureStrips"/>
    <dgm:cxn modelId="{4FE74155-2B8A-4D44-914B-DB96113137A3}" type="presParOf" srcId="{D97E7021-F927-4BF6-A240-F7E809EDA1E5}" destId="{3DC75574-43E5-4ADF-9D50-1DFE332EC513}" srcOrd="2" destOrd="0" presId="urn:microsoft.com/office/officeart/2008/layout/PictureStrips"/>
    <dgm:cxn modelId="{FA8E2897-8A87-45E8-A0D8-0AC66F2625F8}" type="presParOf" srcId="{3DC75574-43E5-4ADF-9D50-1DFE332EC513}" destId="{B5F9E19C-1C99-4D05-9A9E-11E15445541F}" srcOrd="0" destOrd="0" presId="urn:microsoft.com/office/officeart/2008/layout/PictureStrips"/>
    <dgm:cxn modelId="{185134C3-4888-46F6-A962-A9FB447DB753}" type="presParOf" srcId="{3DC75574-43E5-4ADF-9D50-1DFE332EC513}" destId="{48DB8E4D-C331-422A-AA61-0DFBB199AEC1}" srcOrd="1" destOrd="0" presId="urn:microsoft.com/office/officeart/2008/layout/PictureStrips"/>
    <dgm:cxn modelId="{ACEFC4E1-1FAE-4143-9AE4-8E62739D4164}" type="presParOf" srcId="{D97E7021-F927-4BF6-A240-F7E809EDA1E5}" destId="{71DE0C0A-3527-44C0-A878-A523DCEDA5C7}" srcOrd="3" destOrd="0" presId="urn:microsoft.com/office/officeart/2008/layout/PictureStrips"/>
    <dgm:cxn modelId="{3F83FF08-E3FD-4C98-B6AE-0D95F9F61E6B}" type="presParOf" srcId="{D97E7021-F927-4BF6-A240-F7E809EDA1E5}" destId="{E7E86AB4-9BF1-4492-824A-91CF28556120}" srcOrd="4" destOrd="0" presId="urn:microsoft.com/office/officeart/2008/layout/PictureStrips"/>
    <dgm:cxn modelId="{D8B01BFD-90AF-4D7F-91FC-F3DB3C804180}" type="presParOf" srcId="{E7E86AB4-9BF1-4492-824A-91CF28556120}" destId="{70C87B4B-5113-4CB7-AE15-59FBAF6D9674}" srcOrd="0" destOrd="0" presId="urn:microsoft.com/office/officeart/2008/layout/PictureStrips"/>
    <dgm:cxn modelId="{F56922E7-B8EB-4B29-A11F-1A1242685C23}" type="presParOf" srcId="{E7E86AB4-9BF1-4492-824A-91CF28556120}" destId="{BB25A2C3-790B-4C30-B367-B1D61E84120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3762A1-903A-4EBA-8733-B36201108343}">
      <dsp:nvSpPr>
        <dsp:cNvPr id="0" name=""/>
        <dsp:cNvSpPr/>
      </dsp:nvSpPr>
      <dsp:spPr>
        <a:xfrm>
          <a:off x="570323" y="452432"/>
          <a:ext cx="3865371" cy="120792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1F4E79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817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Bookman Old Style" panose="02050604050505020204" pitchFamily="18" charset="0"/>
            </a:rPr>
            <a:t>Федеральное имущество</a:t>
          </a:r>
        </a:p>
      </dsp:txBody>
      <dsp:txXfrm>
        <a:off x="570323" y="452432"/>
        <a:ext cx="3865371" cy="1207928"/>
      </dsp:txXfrm>
    </dsp:sp>
    <dsp:sp modelId="{30121A15-0E3C-491D-BEF6-7406470416D5}">
      <dsp:nvSpPr>
        <dsp:cNvPr id="0" name=""/>
        <dsp:cNvSpPr/>
      </dsp:nvSpPr>
      <dsp:spPr>
        <a:xfrm>
          <a:off x="409266" y="277954"/>
          <a:ext cx="845549" cy="126832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7000" r="-5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F9E19C-1C99-4D05-9A9E-11E15445541F}">
      <dsp:nvSpPr>
        <dsp:cNvPr id="0" name=""/>
        <dsp:cNvSpPr/>
      </dsp:nvSpPr>
      <dsp:spPr>
        <a:xfrm>
          <a:off x="570323" y="1973080"/>
          <a:ext cx="3865371" cy="120792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1F4E79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817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Bookman Old Style" panose="02050604050505020204" pitchFamily="18" charset="0"/>
            </a:rPr>
            <a:t>Региональное имущество </a:t>
          </a:r>
        </a:p>
      </dsp:txBody>
      <dsp:txXfrm>
        <a:off x="570323" y="1973080"/>
        <a:ext cx="3865371" cy="1207928"/>
      </dsp:txXfrm>
    </dsp:sp>
    <dsp:sp modelId="{48DB8E4D-C331-422A-AA61-0DFBB199AEC1}">
      <dsp:nvSpPr>
        <dsp:cNvPr id="0" name=""/>
        <dsp:cNvSpPr/>
      </dsp:nvSpPr>
      <dsp:spPr>
        <a:xfrm>
          <a:off x="409266" y="1798601"/>
          <a:ext cx="845549" cy="1268324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87B4B-5113-4CB7-AE15-59FBAF6D9674}">
      <dsp:nvSpPr>
        <dsp:cNvPr id="0" name=""/>
        <dsp:cNvSpPr/>
      </dsp:nvSpPr>
      <dsp:spPr>
        <a:xfrm>
          <a:off x="570323" y="3493728"/>
          <a:ext cx="3865371" cy="120792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1F4E79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817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Bookman Old Style" panose="02050604050505020204" pitchFamily="18" charset="0"/>
            </a:rPr>
            <a:t>Муниципальное имущество</a:t>
          </a:r>
        </a:p>
      </dsp:txBody>
      <dsp:txXfrm>
        <a:off x="570323" y="3493728"/>
        <a:ext cx="3865371" cy="1207928"/>
      </dsp:txXfrm>
    </dsp:sp>
    <dsp:sp modelId="{BB25A2C3-790B-4C30-B367-B1D61E841207}">
      <dsp:nvSpPr>
        <dsp:cNvPr id="0" name=""/>
        <dsp:cNvSpPr/>
      </dsp:nvSpPr>
      <dsp:spPr>
        <a:xfrm>
          <a:off x="409266" y="3319249"/>
          <a:ext cx="845549" cy="126832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535" y="0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r">
              <a:defRPr sz="600"/>
            </a:lvl1pPr>
          </a:lstStyle>
          <a:p>
            <a:fld id="{A226E52D-F4DA-4DE1-937E-75B868041BB2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3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8674" tIns="24337" rIns="48674" bIns="2433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351" y="3270976"/>
            <a:ext cx="7941937" cy="2677467"/>
          </a:xfrm>
          <a:prstGeom prst="rect">
            <a:avLst/>
          </a:prstGeom>
        </p:spPr>
        <p:txBody>
          <a:bodyPr vert="horz" lIns="48674" tIns="24337" rIns="48674" bIns="2433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7028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535" y="6457028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r">
              <a:defRPr sz="600"/>
            </a:lvl1pPr>
          </a:lstStyle>
          <a:p>
            <a:fld id="{1AC539D3-F758-4233-880C-E90AE40E9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557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214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464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2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46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302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3370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2636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9708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1942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4876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692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2966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0967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3637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94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857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702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697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912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972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624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120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6676" y="3741292"/>
            <a:ext cx="17758621" cy="721444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32120" y="3940372"/>
            <a:ext cx="15553358" cy="49403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185669" y="4373076"/>
            <a:ext cx="13732760" cy="3133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70322-EC67-4CC6-A55F-F7FE6216875B}" type="datetime1">
              <a:rPr lang="en-US" smtClean="0"/>
              <a:t>5/24/2022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0" i="0">
                <a:solidFill>
                  <a:schemeClr val="tx1"/>
                </a:solidFill>
                <a:latin typeface="Manrope"/>
                <a:cs typeface="Manro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chemeClr val="tx1"/>
                </a:solidFill>
                <a:latin typeface="Manrope Light"/>
                <a:cs typeface="Manrope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B016D-B5F2-405E-B46A-5056387E7C5D}" type="datetime1">
              <a:rPr lang="en-US" smtClean="0"/>
              <a:t>5/24/2022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0" i="0">
                <a:solidFill>
                  <a:schemeClr val="tx1"/>
                </a:solidFill>
                <a:latin typeface="Manrope"/>
                <a:cs typeface="Manro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007EF-F7C4-45D6-BA25-6946F690C5CE}" type="datetime1">
              <a:rPr lang="en-US" smtClean="0"/>
              <a:t>5/24/2022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0" i="0">
                <a:solidFill>
                  <a:schemeClr val="tx1"/>
                </a:solidFill>
                <a:latin typeface="Manrope"/>
                <a:cs typeface="Manro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6874C-7149-48FE-BC58-65CFE5838E72}" type="datetime1">
              <a:rPr lang="en-US" smtClean="0"/>
              <a:t>5/24/2022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45364-9E04-4943-85C4-97135DA8F392}" type="datetime1">
              <a:rPr lang="en-US" smtClean="0"/>
              <a:t>5/24/2022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3013" y="4265593"/>
            <a:ext cx="15078075" cy="1522596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609077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05205" y="10517696"/>
            <a:ext cx="4623943" cy="276999"/>
          </a:xfrm>
        </p:spPr>
        <p:txBody>
          <a:bodyPr/>
          <a:lstStyle/>
          <a:p>
            <a:fld id="{8EA5ED18-C0F1-46B8-A13A-BCB5DD8A7CEB}" type="datetime1">
              <a:rPr lang="en-US" smtClean="0"/>
              <a:t>5/24/2022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835394" y="10517696"/>
            <a:ext cx="6433312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474953" y="10517696"/>
            <a:ext cx="4623943" cy="276999"/>
          </a:xfrm>
        </p:spPr>
        <p:txBody>
          <a:bodyPr/>
          <a:lstStyle/>
          <a:p>
            <a:fld id="{2ABEAF0D-66B4-45B7-AD2D-F18A2379D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906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8392" y="754952"/>
            <a:ext cx="9822180" cy="779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0" i="0">
                <a:solidFill>
                  <a:schemeClr val="tx1"/>
                </a:solidFill>
                <a:latin typeface="Manrope"/>
                <a:cs typeface="Manro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19675" y="2291550"/>
            <a:ext cx="8497569" cy="2618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0" i="0">
                <a:solidFill>
                  <a:schemeClr val="tx1"/>
                </a:solidFill>
                <a:latin typeface="Manrope Light"/>
                <a:cs typeface="Manrope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8952E-E835-4FF1-8528-5B9FBD9B2FAE}" type="datetime1">
              <a:rPr lang="en-US" smtClean="0"/>
              <a:t>5/24/2022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avigator.smbn.r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gosuslugi.ru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gif"/><Relationship Id="rId4" Type="http://schemas.openxmlformats.org/officeDocument/2006/relationships/hyperlink" Target="https://torgi.gov.ru/new/public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corpmsp.ru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mail@dgs-kirov.r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8921773" y="9998075"/>
            <a:ext cx="2260555" cy="4982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3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Москва, 2022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77035" y="3444875"/>
            <a:ext cx="15750032" cy="505436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5000">
                <a:srgbClr val="F45A5A"/>
              </a:gs>
              <a:gs pos="43000">
                <a:srgbClr val="016CF1">
                  <a:lumMod val="87000"/>
                  <a:lumOff val="13000"/>
                </a:srgbClr>
              </a:gs>
              <a:gs pos="73000">
                <a:srgbClr val="E8D8C7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825500" dist="609600" dir="2340000" sx="99000" sy="99000" algn="tl" rotWithShape="0">
              <a:srgbClr val="5574CF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44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ИМУЩЕСТВЕННАЯ ПОДДЕРЖКА СУБЪЕКТОВ МАЛОГО </a:t>
            </a:r>
          </a:p>
          <a:p>
            <a:pPr lvl="0" algn="ctr">
              <a:spcAft>
                <a:spcPts val="1200"/>
              </a:spcAft>
              <a:defRPr/>
            </a:pPr>
            <a:r>
              <a:rPr lang="ru-RU" sz="44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СРЕДНЕГО ПРЕДПРИНИМАТЕЛЬСТВА, </a:t>
            </a:r>
            <a:br>
              <a:rPr lang="ru-RU" sz="44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44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САМОЗАНЯТЫХ ГРАЖДАН </a:t>
            </a:r>
          </a:p>
          <a:p>
            <a:pPr lvl="0" algn="ctr">
              <a:spcAft>
                <a:spcPts val="2968"/>
              </a:spcAft>
              <a:defRPr/>
            </a:pPr>
            <a:r>
              <a:rPr lang="ru-RU" sz="40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Информационное пособие для субъектов малого и среднего предпринимательства, </a:t>
            </a:r>
            <a:r>
              <a:rPr lang="ru-RU" sz="4000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самозанятых</a:t>
            </a:r>
            <a:r>
              <a:rPr lang="ru-RU" sz="40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граждан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227" y="965726"/>
            <a:ext cx="7327649" cy="159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439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10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1615" y="7268184"/>
            <a:ext cx="5726504" cy="263080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4650" y="614096"/>
            <a:ext cx="150876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>
                <a:latin typeface="Segoe UI" panose="020B0502040204020203" pitchFamily="34" charset="0"/>
                <a:cs typeface="Segoe UI" panose="020B0502040204020203" pitchFamily="34" charset="0"/>
              </a:rPr>
              <a:t>АЛГОРИТМ ПОЛУЧЕНИЯ ИМУЩЕСТВЕННОЙ ПОДДЕРЖКИ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4058" y="1779975"/>
            <a:ext cx="854459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Шаг 1. </a:t>
            </a:r>
            <a: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  <a:t>Подбор государственного и муниципального имущества для осуществления предпринимательской деятельности </a:t>
            </a:r>
            <a:r>
              <a:rPr lang="ru-RU" sz="2500" b="1" i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(см. стр. 11 – 15)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56450" y="7767977"/>
            <a:ext cx="8458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Шаг 4. </a:t>
            </a:r>
            <a: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  <a:t>Преимущественное право приобретения арендуемого субъектами МСП имущества </a:t>
            </a:r>
            <a:r>
              <a:rPr lang="ru-RU" sz="2500" b="1" i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(см. стр. 18)</a:t>
            </a:r>
          </a:p>
          <a:p>
            <a:endParaRPr lang="ru-RU" sz="2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sz="2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36850" y="3551410"/>
            <a:ext cx="996763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Шаг 2. </a:t>
            </a:r>
            <a: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  <a:t>Обращение в орган государственной власти или орган местного самоуправления, осуществляющий функции по управлению и распоряжению имуществом </a:t>
            </a:r>
            <a:r>
              <a:rPr lang="ru-RU" sz="2500" b="1" i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(см. стр. 16)</a:t>
            </a:r>
          </a:p>
          <a:p>
            <a:endParaRPr lang="ru-RU" sz="2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94250" y="5334073"/>
            <a:ext cx="1022770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Шаг 3.</a:t>
            </a: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  <a:t>Участие в торгах, в случае если заключение договора аренды без проведения торгов не предусмотрено действующими нормативными правовыми актами, в случае признания победителем в торгах – заключение договора аренды.</a:t>
            </a:r>
            <a:r>
              <a:rPr lang="ru-RU" sz="2500" b="1" i="1" dirty="0">
                <a:solidFill>
                  <a:srgbClr val="C55A1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500" b="1" i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(см. стр. 17)</a:t>
            </a:r>
          </a:p>
        </p:txBody>
      </p:sp>
    </p:spTree>
    <p:extLst>
      <p:ext uri="{BB962C8B-B14F-4D97-AF65-F5344CB8AC3E}">
        <p14:creationId xmlns:p14="http://schemas.microsoft.com/office/powerpoint/2010/main" val="1866535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0850" y="473075"/>
            <a:ext cx="149352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500" dirty="0">
                <a:latin typeface="Segoe UI" panose="020B0502040204020203" pitchFamily="34" charset="0"/>
                <a:cs typeface="Segoe UI" panose="020B0502040204020203" pitchFamily="34" charset="0"/>
              </a:rPr>
              <a:t>Шаг 1. ПОДБОР ГОСУДАРСТВЕННОГО И МУНИЦИПАЛЬНОГО ИМУЩЕСТВА ДЛЯ ОСУЩЕСТВЛЕНИЯ ДЕЯТЕЛЬНОСТИ</a:t>
            </a:r>
          </a:p>
          <a:p>
            <a:pPr lvl="0" algn="ctr">
              <a:defRPr/>
            </a:pPr>
            <a:endParaRPr lang="ru-RU" sz="3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5250" y="2073275"/>
            <a:ext cx="13563600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Как узнать,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какие объекты предоставляются субъектам МСП и самозанятым гражданам в порядке оказания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имущественной поддержки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</a:p>
          <a:p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AutoNum type="arabicPeriod"/>
            </a:pP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сайте Бизнес-навигатора МСП</a:t>
            </a:r>
          </a:p>
          <a:p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Для использования данного сервиса необходимо зарегистрировать на портале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https://navigator.smbn.ru/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, который содержит информацию о государственном и муниципальном имуществе, включённом в перечни имущества для субъектов МСП, </a:t>
            </a:r>
            <a:b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в крупных городах России, а также иную полезную информацию для предпринимателей </a:t>
            </a:r>
            <a:r>
              <a:rPr lang="ru-RU" sz="2200" b="1" i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(см. стр. 12) </a:t>
            </a:r>
          </a:p>
          <a:p>
            <a:endParaRPr lang="ru-RU" sz="2200" b="1" i="1" dirty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На Едином портале государственных услуг (ЕПГУ)</a:t>
            </a:r>
          </a:p>
          <a:p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Для использования данного сервиса необходимо зарегистрироваться или войти (при наличии регистрации) на портал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https://www.gosuslugi.ru/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, который содержит информацию о государственном и муниципальном имуществе, включённом в перечни имущества для субъектов МСП, во всех субъектах РФ и муниципальных образованиях, </a:t>
            </a:r>
            <a:b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в которых такие перечни утверждены </a:t>
            </a:r>
            <a:r>
              <a:rPr lang="ru-RU" sz="2200" b="1" i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(см. стр. 13) </a:t>
            </a:r>
          </a:p>
          <a:p>
            <a:endParaRPr lang="ru-RU" sz="2200" b="1" i="1" dirty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</a:t>
            </a:r>
            <a:r>
              <a:rPr lang="ru-RU" sz="2200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результатам обращения в Многофункциональный центр (МФЦ)</a:t>
            </a:r>
          </a:p>
          <a:p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В МФЦ можно обратиться за подбором по заданным параметрам информации </a:t>
            </a:r>
            <a:b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о недвижимом имуществе, включенном в перечни государственного и муниципального имущества </a:t>
            </a:r>
            <a:r>
              <a:rPr lang="ru-RU" sz="2200" b="1" i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(см. стр. 14) </a:t>
            </a:r>
          </a:p>
          <a:p>
            <a:endParaRPr lang="ru-RU" sz="2200" b="1" i="1" dirty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4. На официальном сайте органа исполнительной власти субъекта РФ, органа местного самоуправления </a:t>
            </a:r>
          </a:p>
          <a:p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В разделе «Имущественная поддержка» </a:t>
            </a:r>
            <a:r>
              <a:rPr lang="ru-RU" sz="2200" b="1" i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(см. стр. 15) </a:t>
            </a:r>
          </a:p>
        </p:txBody>
      </p:sp>
    </p:spTree>
    <p:extLst>
      <p:ext uri="{BB962C8B-B14F-4D97-AF65-F5344CB8AC3E}">
        <p14:creationId xmlns:p14="http://schemas.microsoft.com/office/powerpoint/2010/main" val="1822257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79450" y="483539"/>
            <a:ext cx="1457474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>
                <a:latin typeface="Segoe UI" panose="020B0502040204020203" pitchFamily="34" charset="0"/>
                <a:cs typeface="Segoe UI" panose="020B0502040204020203" pitchFamily="34" charset="0"/>
              </a:rPr>
              <a:t>Шаг 1. Пункт 1. САЙТ БИЗНЕС-НАВИГАТОРА МСП</a:t>
            </a:r>
          </a:p>
          <a:p>
            <a:pPr lvl="0" algn="ctr">
              <a:defRPr/>
            </a:pPr>
            <a:endParaRPr lang="ru-RU" sz="35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959" t="8985" r="71394" b="14939"/>
          <a:stretch/>
        </p:blipFill>
        <p:spPr>
          <a:xfrm>
            <a:off x="545543" y="3826474"/>
            <a:ext cx="5655260" cy="695690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79450" y="6332241"/>
            <a:ext cx="975489" cy="5457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54939" y="6950075"/>
            <a:ext cx="3139312" cy="1905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2577" t="9169" r="54541" b="19643"/>
          <a:stretch/>
        </p:blipFill>
        <p:spPr>
          <a:xfrm>
            <a:off x="6270955" y="3826474"/>
            <a:ext cx="8024650" cy="695690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891998" y="5415259"/>
            <a:ext cx="1068852" cy="4156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140197" y="5040981"/>
            <a:ext cx="3950454" cy="31282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4028" y="1245017"/>
            <a:ext cx="365062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На портале Бизнес-навигатора МСП зайти в раздел «Недвижимость» – «Государственной и муниципальное имущество для МСП»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94251" y="1211262"/>
            <a:ext cx="586739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Выбрать тип предложения «Свободен», на карте отобразится </a:t>
            </a:r>
            <a:r>
              <a:rPr lang="ru-RU" sz="2200" dirty="0" err="1">
                <a:latin typeface="Segoe UI" panose="020B0502040204020203" pitchFamily="34" charset="0"/>
                <a:cs typeface="Segoe UI" panose="020B0502040204020203" pitchFamily="34" charset="0"/>
              </a:rPr>
              <a:t>геолокация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 объектов, при нажатии на которую раскрывается карточка объекта, содержащая, в том числе ссылку на сайт ответственного за предоставление объекта органа власти или органа местного самоуправления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118850" y="1202571"/>
            <a:ext cx="428076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При переходе на сайт ответственного органа власти, посмотрите его  контакты и уточните характеристики и условия получения объекта </a:t>
            </a:r>
          </a:p>
        </p:txBody>
      </p:sp>
      <p:pic>
        <p:nvPicPr>
          <p:cNvPr id="15" name="Picture 2" descr="http://qrcoder.ru/code/?https%3A%2F%2Fsmbn.ru%2F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0" y="8684368"/>
            <a:ext cx="2667000" cy="238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036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03250" y="450989"/>
            <a:ext cx="1556864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dirty="0">
                <a:latin typeface="Segoe UI" panose="020B0502040204020203" pitchFamily="34" charset="0"/>
                <a:cs typeface="Segoe UI" panose="020B0502040204020203" pitchFamily="34" charset="0"/>
              </a:rPr>
              <a:t>Шаг 1. Пункт 2. ЕДИНЫЙ ПОРТАЛ ГОСУДАРСТВЕННЫХ УСЛУГ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7730" t="9696" r="13619" b="26251"/>
          <a:stretch/>
        </p:blipFill>
        <p:spPr>
          <a:xfrm>
            <a:off x="1365250" y="3825875"/>
            <a:ext cx="13293453" cy="697661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15926" y="1245017"/>
            <a:ext cx="32162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На Едином портале государственных услуг Российской Федерации в строке «Поиск» укажите подбор имущества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65650" y="1245017"/>
            <a:ext cx="4343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В выпадающем списке выберете «Получение информации об имуществе, включенном в перечни государственного и муниципального имущества…»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13050" y="9159875"/>
            <a:ext cx="7848600" cy="12415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90050" y="1158875"/>
            <a:ext cx="58674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При  переходе в соответствующий раздел заполните форму, указав критерии к имуществу (местоположение , площадь и иные). Получите на электронную почту список объектов и контактные данные ответственного органа власти, органа местного самоуправления</a:t>
            </a:r>
          </a:p>
        </p:txBody>
      </p:sp>
      <p:pic>
        <p:nvPicPr>
          <p:cNvPr id="11" name="Picture 2" descr="http://qrcoder.ru/code/?https%3A%2F%2Fwww.gosuslugi.ru%2F314840%2F3%2Finfo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8450" y="8617371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003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74650" y="440834"/>
            <a:ext cx="15240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>
                <a:latin typeface="Segoe UI" panose="020B0502040204020203" pitchFamily="34" charset="0"/>
                <a:cs typeface="Segoe UI" panose="020B0502040204020203" pitchFamily="34" charset="0"/>
              </a:rPr>
              <a:t>Шаг 1. Пункт 3. ОБРАЩЕНИЕ В МНОГОФУНКЦИОНАЛЬНЫЙ </a:t>
            </a:r>
          </a:p>
          <a:p>
            <a:pPr algn="ctr"/>
            <a:r>
              <a:rPr lang="ru-RU" sz="3500" dirty="0">
                <a:latin typeface="Segoe UI" panose="020B0502040204020203" pitchFamily="34" charset="0"/>
                <a:cs typeface="Segoe UI" panose="020B0502040204020203" pitchFamily="34" charset="0"/>
              </a:rPr>
              <a:t>ЦЕНТР (МФЦ)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71398" y="1810554"/>
            <a:ext cx="1312182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Срок предоставления услуги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(с учетом срока доставки документов): </a:t>
            </a:r>
            <a:b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3 рабочих дня.</a:t>
            </a:r>
          </a:p>
          <a:p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Стоимость и порядок оплаты: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 Услуга предоставляется бесплатно</a:t>
            </a:r>
          </a:p>
          <a:p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Результат: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Информация о недвижимом имуществе, включенном в перечни государственного и муниципального имущества, предусмотренные частью 4 статьи 18 Федерального закона от 24.07.2007 № 209-ФЗ «О развитии малого и среднего предпринимательства в РФ», и свободном от прав третьих лиц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92011" y="5640070"/>
            <a:ext cx="60963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Обязательные документы: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41398"/>
              </p:ext>
            </p:extLst>
          </p:nvPr>
        </p:nvGraphicFramePr>
        <p:xfrm>
          <a:off x="1414969" y="6264275"/>
          <a:ext cx="12357132" cy="3814678"/>
        </p:xfrm>
        <a:graphic>
          <a:graphicData uri="http://schemas.openxmlformats.org/drawingml/2006/table">
            <a:tbl>
              <a:tblPr/>
              <a:tblGrid>
                <a:gridCol w="12357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59298"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Заявление о подборе по заданным параметрам информации о недвижимом имуществе, включенном в перечни государственного и муниципального имущества</a:t>
                      </a:r>
                    </a:p>
                  </a:txBody>
                  <a:tcPr marL="27314" marR="27314" marT="27314" marB="2731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7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957"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Согласие на обработку персональных данных (РГАУ МФЦ)</a:t>
                      </a:r>
                      <a:br>
                        <a:rPr lang="ru-RU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endParaRPr lang="ru-RU" sz="22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27314" marR="27314" marT="27314" marB="2731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7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286"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Документ, удостоверяющий личность заявителя (один из):</a:t>
                      </a:r>
                    </a:p>
                  </a:txBody>
                  <a:tcPr marL="27314" marR="27314" marT="27314" marB="2731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7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9298"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Временное удостоверение личности гражданина РФ по форме № 2 П для граждан, утративших паспорт, а также для граждан, в отношении которых до выдачи паспорта проводится дополнительная проверка</a:t>
                      </a:r>
                    </a:p>
                  </a:txBody>
                  <a:tcPr marL="109255" marR="27314" marT="27314" marB="2731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7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286"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Паспорт гражданина Российской Федерации</a:t>
                      </a:r>
                    </a:p>
                  </a:txBody>
                  <a:tcPr marL="109255" marR="27314" marT="27314" marB="2731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7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286"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Паспорт иностранного гражданина</a:t>
                      </a:r>
                    </a:p>
                  </a:txBody>
                  <a:tcPr marL="109255" marR="27314" marT="27314" marB="2731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7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18554" t="9719" r="60417" b="77453"/>
          <a:stretch/>
        </p:blipFill>
        <p:spPr>
          <a:xfrm>
            <a:off x="15567691" y="9200258"/>
            <a:ext cx="3704519" cy="127115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5567691" y="9218833"/>
            <a:ext cx="1669118" cy="484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72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79450" y="456764"/>
            <a:ext cx="14401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>
                <a:latin typeface="Segoe UI" panose="020B0502040204020203" pitchFamily="34" charset="0"/>
                <a:cs typeface="Segoe UI" panose="020B0502040204020203" pitchFamily="34" charset="0"/>
              </a:rPr>
              <a:t>Шаг 1. Пункт 4. ОФИЦИАЛЬНЫЕ САЙТЫ ОРГАНОВ ВЛАСТИ, </a:t>
            </a:r>
            <a:br>
              <a:rPr lang="ru-RU" sz="35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3500" dirty="0">
                <a:latin typeface="Segoe UI" panose="020B0502040204020203" pitchFamily="34" charset="0"/>
                <a:cs typeface="Segoe UI" panose="020B0502040204020203" pitchFamily="34" charset="0"/>
              </a:rPr>
              <a:t>ОРГАНОВ МЕСТНОГО СМАОУПРАВЛЕНИЯ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08050" y="1792654"/>
            <a:ext cx="610537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</a:t>
            </a:r>
            <a: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  <a:t>В  поисковой системе (</a:t>
            </a:r>
            <a:r>
              <a:rPr lang="en-US" sz="2500" dirty="0" err="1">
                <a:latin typeface="Segoe UI" panose="020B0502040204020203" pitchFamily="34" charset="0"/>
                <a:cs typeface="Segoe UI" panose="020B0502040204020203" pitchFamily="34" charset="0"/>
              </a:rPr>
              <a:t>Yandex</a:t>
            </a:r>
            <a: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500" dirty="0">
                <a:latin typeface="Segoe UI" panose="020B0502040204020203" pitchFamily="34" charset="0"/>
                <a:cs typeface="Segoe UI" panose="020B0502040204020203" pitchFamily="34" charset="0"/>
              </a:rPr>
              <a:t>Mail</a:t>
            </a:r>
            <a: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500" dirty="0">
                <a:latin typeface="Segoe UI" panose="020B0502040204020203" pitchFamily="34" charset="0"/>
                <a:cs typeface="Segoe UI" panose="020B0502040204020203" pitchFamily="34" charset="0"/>
              </a:rPr>
              <a:t>Google</a:t>
            </a:r>
            <a: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  <a:t> и т.п.) впишите «имущественная поддержка» и название субъекта РФ или муниципального образования, в котором такая поддержка интересует. Например «город Воронеж»: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782" t="8802" r="57683" b="67191"/>
          <a:stretch/>
        </p:blipFill>
        <p:spPr>
          <a:xfrm>
            <a:off x="7917374" y="1834857"/>
            <a:ext cx="8869549" cy="24308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5051" t="9353" r="15565" b="3785"/>
          <a:stretch/>
        </p:blipFill>
        <p:spPr>
          <a:xfrm>
            <a:off x="6428487" y="4519218"/>
            <a:ext cx="10358437" cy="630278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08050" y="6340475"/>
            <a:ext cx="4660045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</a:t>
            </a:r>
            <a: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  <a:t>Перейдите на официальный сайт органа власти или местного самоуправления и получите необходимую информацию</a:t>
            </a:r>
          </a:p>
        </p:txBody>
      </p:sp>
    </p:spTree>
    <p:extLst>
      <p:ext uri="{BB962C8B-B14F-4D97-AF65-F5344CB8AC3E}">
        <p14:creationId xmlns:p14="http://schemas.microsoft.com/office/powerpoint/2010/main" val="2833601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16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1480" y="8734854"/>
            <a:ext cx="2170888" cy="17638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10076" y="549275"/>
            <a:ext cx="1419497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>
                <a:latin typeface="Segoe UI" panose="020B0502040204020203" pitchFamily="34" charset="0"/>
                <a:cs typeface="Segoe UI" panose="020B0502040204020203" pitchFamily="34" charset="0"/>
              </a:rPr>
              <a:t>Шаг 2. ОБРАЩЕНИЕ В ОРГАН ВЛАСТИ ИЛИ ОРГАН МЕСТНОГО САМОУПРАВЛЕНИЯ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84250" y="2360007"/>
            <a:ext cx="13490703" cy="8171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</a:t>
            </a:r>
            <a:r>
              <a:rPr lang="ru-RU" sz="25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Ознакомьтесь</a:t>
            </a:r>
            <a: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  <a:t> с нормативными правовыми актами, предусматривающими оказание имущественной поддержки в Вашем регионе, муниципальном образовании.</a:t>
            </a:r>
          </a:p>
          <a:p>
            <a:pPr algn="just"/>
            <a:endParaRPr lang="ru-RU" sz="2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sz="25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</a:t>
            </a:r>
            <a:r>
              <a:rPr lang="ru-RU" sz="25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Позвоните</a:t>
            </a:r>
            <a: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  <a:t> представителю органа государственной власти или органа местного самоуправления, осуществляющего управление и распоряжение имуществом (Комитет, департамент, управление по имущественным и земельным отношениям), уточните характеристики объекта, местоположение, условия предоставления.</a:t>
            </a:r>
          </a:p>
          <a:p>
            <a:pPr algn="just"/>
            <a:endParaRPr lang="ru-RU" sz="2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sz="25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 </a:t>
            </a:r>
            <a:r>
              <a:rPr lang="ru-RU" sz="25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Напишите</a:t>
            </a:r>
            <a: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  <a:t> заявление о предоставлении имущества или заявление об объявлении процедуры торгов на право заключения договора аренды имущества.</a:t>
            </a:r>
          </a:p>
          <a:p>
            <a:pPr algn="just"/>
            <a:endParaRPr lang="ru-RU" sz="2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5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4. </a:t>
            </a:r>
            <a:r>
              <a:rPr lang="ru-RU" sz="25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Примите участие </a:t>
            </a:r>
            <a: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  <a:t>в процедуре торгов </a:t>
            </a:r>
          </a:p>
          <a:p>
            <a:r>
              <a:rPr lang="ru-RU" sz="2500" b="1" i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(см. подробнее на стр. 17)</a:t>
            </a:r>
            <a:endParaRPr lang="ru-RU" sz="2500" dirty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ru-RU" sz="25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sz="25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5. </a:t>
            </a:r>
            <a:r>
              <a:rPr lang="ru-RU" sz="25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Заключите договор </a:t>
            </a:r>
            <a: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  <a:t>аренды имущества.</a:t>
            </a:r>
          </a:p>
          <a:p>
            <a:pPr algn="just"/>
            <a:endParaRPr lang="ru-RU" sz="2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5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6.</a:t>
            </a:r>
            <a: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5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Получите преимущественное право на </a:t>
            </a:r>
          </a:p>
          <a:p>
            <a:r>
              <a:rPr lang="ru-RU" sz="25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приобретение</a:t>
            </a:r>
            <a:r>
              <a:rPr lang="ru-RU" sz="2500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  <a:t>арендуемого недвижимого имущества </a:t>
            </a:r>
            <a:b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  <a:t>в собственность </a:t>
            </a:r>
            <a:r>
              <a:rPr lang="ru-RU" sz="2500" b="1" i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(см. подробнее стр.  18)</a:t>
            </a:r>
          </a:p>
          <a:p>
            <a:pPr algn="just"/>
            <a:endParaRPr lang="ru-RU" sz="2500" b="1" i="1" dirty="0">
              <a:solidFill>
                <a:srgbClr val="C55A1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ru-RU" sz="2500" b="1" i="1" dirty="0">
              <a:solidFill>
                <a:srgbClr val="C55A1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282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868" y="4057723"/>
            <a:ext cx="11823476" cy="669644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51824" y="577347"/>
            <a:ext cx="1369156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>
                <a:latin typeface="Segoe UI" panose="020B0502040204020203" pitchFamily="34" charset="0"/>
                <a:cs typeface="Segoe UI" panose="020B0502040204020203" pitchFamily="34" charset="0"/>
              </a:rPr>
              <a:t>Шаг 3. УЧАСТИЕ В ТОРГАХ И ЗАКЛЮЧЕНИЕ ДОГОВОРА АРЕНДЫ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4819" y="1787857"/>
            <a:ext cx="681643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</a:t>
            </a:r>
            <a:r>
              <a:rPr lang="ru-RU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8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сайте </a:t>
            </a:r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https://torgi.gov.ru/new/public</a:t>
            </a:r>
            <a:r>
              <a:rPr lang="ru-RU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в разделе «Торги» зайдите </a:t>
            </a:r>
            <a:b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в подраздел «Аренда, безвозмездное пользование имуществом»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255647" y="1717852"/>
            <a:ext cx="64446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</a:t>
            </a:r>
            <a:r>
              <a:rPr lang="ru-RU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Посмотрите информацию </a:t>
            </a:r>
            <a:b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о торгах на право заключения договоров аренды в отношении государственного </a:t>
            </a:r>
            <a:b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и муниципального имущества.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22115" y="9329463"/>
            <a:ext cx="2734535" cy="74481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Picture 2" descr="http://qrcoder.ru/code/?https%3A%2F%2Ftorgi.gov.ru%2FlotSearch1.html%3FbidKindId%3D1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6171" y="8721657"/>
            <a:ext cx="2294480" cy="229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254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12850" y="549275"/>
            <a:ext cx="137710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000" dirty="0">
                <a:latin typeface="Segoe UI" panose="020B0502040204020203" pitchFamily="34" charset="0"/>
                <a:cs typeface="Segoe UI" panose="020B0502040204020203" pitchFamily="34" charset="0"/>
              </a:rPr>
              <a:t>Шаг 4. ПРЕИМУЩЕСТВЕННОЕ ПРАВО НА ПРИОБРЕТЕНИЕ АРЕНДУЕМОГО СУБЪЕКТАМИ МСП ИМУЩЕСТВА</a:t>
            </a:r>
            <a:endParaRPr lang="ru-RU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0450" y="2108125"/>
            <a:ext cx="14097000" cy="855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Федеральный закон от 22.07.2008 N 159-ФЗ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предусматривает следующие условия возникновения преимущественного права на приобретение арендуемого субъектами МСП недвижимого имущества, включенного в перечень имущества для МСП:</a:t>
            </a:r>
          </a:p>
          <a:p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buAutoNum type="arabicParenR"/>
            </a:pP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 арендуемое имущество на день подачи субъектом малого или среднего предпринимательства заявления находится в его временном владении и (или) временном пользовании непрерывно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течение трех и более лет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в соответствии </a:t>
            </a:r>
            <a:b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с договором или договорами аренды такого имущества;</a:t>
            </a:r>
          </a:p>
          <a:p>
            <a:pPr lvl="0">
              <a:buAutoNum type="arabicParenR"/>
            </a:pP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2) арендуемое имущество включено в утвержденный в соответствии с частью 4 </a:t>
            </a:r>
            <a:b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статьи 18 Федерального закона «О развитии малого и среднего предпринимательства </a:t>
            </a:r>
            <a:b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в Российской Федерации» перечень государственного имущества или муниципального имущества, предназначенного для передачи во владение и (или) в пользование субъектам малого и среднего предпринимательства,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течение пяти и более лет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до </a:t>
            </a:r>
            <a:b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дня подачи этого заявления.</a:t>
            </a:r>
          </a:p>
          <a:p>
            <a:pPr lvl="0"/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3)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отсутствует задолженность по арендной плате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за такое имущество, неустойкам (штрафам, пеням) на день заключения договора купли-продажи арендуемого имущества </a:t>
            </a:r>
            <a:b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в соответствии с частью 4 статьи 4 настоящего Федерального закона, а в случае, предусмотренном частью 2 или частью 2.1 статьи 9 настоящего Федерального закона, </a:t>
            </a:r>
            <a:b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- на день подачи субъектом малого или среднего предпринимательства заявления;</a:t>
            </a:r>
          </a:p>
          <a:p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4) сведения о субъекте малого и среднего предпринимательства на день заключения договора купли-продажи арендуемого имущества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исключены из единого реестра субъектов малого и среднего предпринимательства</a:t>
            </a:r>
            <a:r>
              <a:rPr lang="ru-RU" sz="2200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5487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327150" y="3216275"/>
            <a:ext cx="13335000" cy="505436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5000">
                <a:srgbClr val="F45A5A"/>
              </a:gs>
              <a:gs pos="43000">
                <a:srgbClr val="016CF1">
                  <a:lumMod val="87000"/>
                  <a:lumOff val="13000"/>
                </a:srgbClr>
              </a:gs>
              <a:gs pos="73000">
                <a:srgbClr val="E8D8C7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825500" dist="609600" dir="2340000" sx="99000" sy="99000" algn="tl" rotWithShape="0">
              <a:srgbClr val="5574CF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endParaRPr lang="ru-RU" sz="40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2250" y="4206875"/>
            <a:ext cx="15301933" cy="266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РАЗДЕЛ </a:t>
            </a:r>
            <a:r>
              <a:rPr lang="en-US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IV</a:t>
            </a:r>
            <a:r>
              <a:rPr lang="ru-RU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algn="ctr"/>
            <a:r>
              <a:rPr lang="ru-RU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ВОВЛЕЧЕНИЕ ОБЪЕКТОВ ГОСУДАРСТВЕННОЙ И МУНИЦИПАЛЬНОЙ </a:t>
            </a:r>
          </a:p>
          <a:p>
            <a:pPr algn="ctr"/>
            <a:r>
              <a:rPr lang="ru-RU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СОБСТВЕННОСТИ В ИМУЩЕТВЕННУЮ ПОДДЕРЖКУ</a:t>
            </a:r>
          </a:p>
        </p:txBody>
      </p:sp>
    </p:spTree>
    <p:extLst>
      <p:ext uri="{BB962C8B-B14F-4D97-AF65-F5344CB8AC3E}">
        <p14:creationId xmlns:p14="http://schemas.microsoft.com/office/powerpoint/2010/main" val="2681309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</a:t>
            </a:fld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279650" y="623639"/>
            <a:ext cx="1132540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500" dirty="0">
                <a:latin typeface="Segoe UI" panose="020B0502040204020203" pitchFamily="34" charset="0"/>
                <a:cs typeface="Segoe UI" panose="020B0502040204020203" pitchFamily="34" charset="0"/>
              </a:rPr>
              <a:t>СОДЕРЖАНИЕ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352322"/>
              </p:ext>
            </p:extLst>
          </p:nvPr>
        </p:nvGraphicFramePr>
        <p:xfrm>
          <a:off x="908050" y="1692275"/>
          <a:ext cx="14554200" cy="76066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89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РАЗДЕЛ </a:t>
                      </a:r>
                      <a:r>
                        <a:rPr lang="en-US" sz="1800" b="1" dirty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</a:t>
                      </a:r>
                      <a:r>
                        <a:rPr lang="ru-RU" sz="1800" b="1" dirty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 ПОНЯТИЕ ИМУЩЕСТВЕННОЙ ПОДДЕРЖКИ СУБЪЕКТОВ МСП, САМОЗАНЯТЫХ ГРАЖДАН</a:t>
                      </a:r>
                      <a:endParaRPr lang="ru-RU" sz="1800" b="1" dirty="0">
                        <a:solidFill>
                          <a:srgbClr val="006EF3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ПЕРЕДАЧА ВО ВЛАДЕНИЕ (ПОЛЬЗОВАНИЕ) ГОСУДАРСТВЕННОГО, МУНИЦИПАЛЬНОГО ИМУЩЕСТВА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ПОНЯТИЕ ИМУЩЕСТВЕННОЙ ПОДДЕРЖКИ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РАЗДЕЛ </a:t>
                      </a:r>
                      <a:r>
                        <a:rPr lang="en-US" sz="1800" b="1" dirty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 НОРМАТИВНАЯ (ПРАВОВАЯ) БАЗА ДЛЯ ОКАЗАНИЯ ИМУЩЕСТВЕННОЙ ПОДДЕРЖКИ СУБЪЕКТАМ МСП, САМОЗАНЯТЫМ ГРАЖДАНАМ</a:t>
                      </a:r>
                      <a:endParaRPr lang="ru-RU" sz="1800" b="1" dirty="0">
                        <a:solidFill>
                          <a:srgbClr val="006EF3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НОРМАТИВНАЯ (ПРАВОВАЯ) БАЗА ДЛЯ ОКАЗАНИЯ ИМУЩЕСТВЕННОЙ ПОДДЕРЖКИ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УСТАНОВЛЕНИЕ ЛЬГОТ ЗА ПОЛЬЗОВАНИЕ ГОСУДАРСТВЕННЫМ И МУНИЦИПАЛЬНЫМ ИМУЩЕСТВОМ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РАЗДЕЛ </a:t>
                      </a:r>
                      <a:r>
                        <a:rPr lang="en-US" sz="1800" b="1" kern="1200" dirty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III</a:t>
                      </a:r>
                      <a:r>
                        <a:rPr lang="ru-RU" sz="1800" b="1" kern="1200" dirty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. АЛГОРИТМ ПОЛУЧЕНИЯ ИМУЩЕСТВЕННОЙ ПОДДЕРЖКИ 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АЛГОРИТМ ПОЛУЧЕНИЯ ИМУЩЕСТВЕННОЙ ПОДДЕРЖКИ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Шаг 1. ПОДБОР ГОСУДАРСТВЕННОГО И МУНИЦИПАЛЬНОГО ИМУЩЕСТВА ДЛЯ ОСУЩЕСТВЛЕНИЯ ДЕЯТЕЛЬНОСТИ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Шаг 1. Пункт 1. САЙТ БИЗНЕС-НАВИГАТОРА МСП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Шаг 1. Пункт 2. ЕДИНЫЙ ПОРТАЛ ГОСУДАРСТВЕННЫХ УСЛУГ (ЕПГУ)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Шаг 1. Пункт 3. ОБРАЩЕНИЕ В МНОГОФУНКЦИОНАЛЬНЫЙ ЦЕНТР (МФЦ)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Шаг 1. Пункт 4. ОФИЦИАЛЬНЫЕ САЙТЫ ОРГАНОВ ВЛАСТИ, ОРГАНОВ МЕСТНОГО САМОУПРАВЛЕНИЯ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Шаг 2. ОБРАЩЕНИЕ В ОРГАН ВЛАСТИ ИЛИ ОРГАН МЕСТНОГО САМОУПРАВЛЕНИЯ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Шаг 3. УЧАСТИЕ В ТОРГАХ И ЗАКЛЮЧЕНИЕ ДОГОВОРА АРЕНДЫ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Шаг 4. ПРЕИМУЩЕСТВЕННОЕ ПРАВО НА ПРИОБРЕТЕНИЕ АРЕНДУЕМОГО СУБЪЕКТАМИ МСП ИМУЩЕСТВА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49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РАЗДЕЛ </a:t>
                      </a:r>
                      <a:r>
                        <a:rPr lang="en-US" sz="1800" b="1" dirty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IV</a:t>
                      </a:r>
                      <a:r>
                        <a:rPr lang="ru-RU" sz="1800" b="1" dirty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 ВОВЛЕЧЕНИЕ ОБЪЕКТОВ ГОСУДАРСТВЕННОЙ И МУНИЦИПАЛЬНОЙ СОБСТВЕННОСТИ В ИМУЩЕТВЕННУЮ ПОДДЕРЖКУ</a:t>
                      </a:r>
                      <a:endParaRPr lang="ru-RU" sz="1800" b="1" dirty="0">
                        <a:solidFill>
                          <a:srgbClr val="006EF3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649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ВОВЛЕЧЕНИЕ ОБЪЕКТОВ ГОСУДАРСТВЕННОЙ И МУНИЦИПАЛЬНОЙ СОБСТВЕННОСТИ В ИМУЩЕСТВЕННУЮ ПОДДЕРЖКУ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 – 20 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696011"/>
              </p:ext>
            </p:extLst>
          </p:nvPr>
        </p:nvGraphicFramePr>
        <p:xfrm>
          <a:off x="908050" y="9495575"/>
          <a:ext cx="14533428" cy="8421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71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1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2402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РАЗДЕЛ </a:t>
                      </a:r>
                      <a:r>
                        <a:rPr lang="en-US" sz="1800" b="1" kern="1200" dirty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V</a:t>
                      </a:r>
                      <a:r>
                        <a:rPr lang="ru-RU" sz="1800" b="1" kern="1200" dirty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. ВОВЛЕЧЕНИЕ ОБЪЕКТОВ ЧАСТНОЙ (КОММЕРЧЕСКОЙ)</a:t>
                      </a:r>
                    </a:p>
                    <a:p>
                      <a:pPr algn="l"/>
                      <a:r>
                        <a:rPr lang="ru-RU" sz="1800" b="1" kern="1200" dirty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СОБСТВЕННОСТИ В ИМУЩЕТВЕННУЮ ПОДДЕРЖКУ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21 – 22 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98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20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44331" y="473075"/>
            <a:ext cx="156037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Segoe UI" panose="020B0502040204020203" pitchFamily="34" charset="0"/>
                <a:cs typeface="Segoe UI" panose="020B0502040204020203" pitchFamily="34" charset="0"/>
              </a:rPr>
              <a:t>ВОВЛЕЧЕНИЕ ОБЪЕКТОВ ГОСУДАРСТВЕННОЙ И МУНИЦИПАЛЬНОЙ СОБСТВЕННОСТИ В ИМУЩЕСТВЕННУЮ ПОДДЕРЖКУ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60450" y="2759075"/>
            <a:ext cx="1124600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Вы арендуете государственное или муниципальное  имущество </a:t>
            </a: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на общих условиях – обратитесь в орган власти или орган местного самоуправления или коллегиальный орган (рабочую группу) по имущественной поддержке , созданный </a:t>
            </a:r>
            <a:b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в субъекте РФ, за разъяснением возможности включения объекта в перечень имущества и применения в отношении него льготной арендной ставки.</a:t>
            </a:r>
          </a:p>
          <a:p>
            <a:endParaRPr lang="ru-RU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8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Вы знаете государственное или муниципальное имущество, которое хотели бы арендовать</a:t>
            </a: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, но оно не выставлено на торги и не включено в перечень имущества – Вы также вправе обратиться в орган власти или орган местного самоуправления с заявлением о включении его в перечень имущества для субъектов МСП и предоставлении данного объекта на льготных условиях.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257" y="7142829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76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89050" y="3127493"/>
            <a:ext cx="13601700" cy="505436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5000">
                <a:srgbClr val="F45A5A"/>
              </a:gs>
              <a:gs pos="43000">
                <a:srgbClr val="016CF1">
                  <a:lumMod val="87000"/>
                  <a:lumOff val="13000"/>
                </a:srgbClr>
              </a:gs>
              <a:gs pos="73000">
                <a:srgbClr val="E8D8C7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825500" dist="609600" dir="2340000" sx="99000" sy="99000" algn="tl" rotWithShape="0">
              <a:srgbClr val="5574CF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endParaRPr lang="ru-RU" sz="40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46249" y="4587875"/>
            <a:ext cx="12877801" cy="12643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РАЗДЕЛ </a:t>
            </a:r>
            <a:r>
              <a:rPr lang="en-US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</a:t>
            </a:r>
            <a:r>
              <a:rPr lang="ru-RU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algn="ctr"/>
            <a:r>
              <a:rPr lang="ru-RU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ВОВЛЕЧЕНИЕ ОБЪЕКТОВ ЧАСТНОЙ (КОММЕРЧЕСКОЙ) СОБСТВЕННОСТИ В ИМУЩЕТВЕННУЮ ПОДДЕРЖКУ</a:t>
            </a:r>
          </a:p>
        </p:txBody>
      </p:sp>
    </p:spTree>
    <p:extLst>
      <p:ext uri="{BB962C8B-B14F-4D97-AF65-F5344CB8AC3E}">
        <p14:creationId xmlns:p14="http://schemas.microsoft.com/office/powerpoint/2010/main" val="494866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08050" y="525705"/>
            <a:ext cx="140029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Segoe UI" panose="020B0502040204020203" pitchFamily="34" charset="0"/>
                <a:cs typeface="Segoe UI" panose="020B0502040204020203" pitchFamily="34" charset="0"/>
              </a:rPr>
              <a:t>ВОВЛЕЧЕНИЕ ОБЪЕКТОВ ЧАСТНОЙ (КОММЕРЧЕСКОЙ) СОБСТВЕННОСТИ В ИМУЩЕСТВЕННУЮ ПОДДЕРЖКУ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08050" y="3387155"/>
            <a:ext cx="575945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  <a:t>Например, </a:t>
            </a:r>
            <a:r>
              <a:rPr lang="ru-RU" sz="25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ОАО «РЖД»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08050" y="1994902"/>
            <a:ext cx="1347566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  <a:t>Частные (коммерческие) компании, в том числе, с государственным участием, </a:t>
            </a:r>
            <a:r>
              <a:rPr lang="ru-RU" sz="25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предлагают субъектам МСП и самозанятым гражданам в собственность или пользование имущество</a:t>
            </a:r>
            <a:r>
              <a:rPr lang="ru-RU" sz="2500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  <a:t>для осуществления предпринимательской деятельности</a:t>
            </a:r>
          </a:p>
        </p:txBody>
      </p:sp>
      <p:pic>
        <p:nvPicPr>
          <p:cNvPr id="7" name="Picture 2" descr="http://qrcoder.ru/code/?https%3A%2F%2Fcorpmsp.ru%2Fimushchestvennaya-podderzhka%2Fdlya-subektov-msp%2Fkommercheskaya-nedvizhimost%2Fpao-tatneft%2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4650" y="9159875"/>
            <a:ext cx="1768938" cy="176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08050" y="4501419"/>
            <a:ext cx="1454246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сайте Корпорации в разделе «Имущественная поддержка»</a:t>
            </a:r>
            <a:r>
              <a:rPr lang="ru-RU" sz="2500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b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  <a:t>можно ознакомиться:</a:t>
            </a:r>
          </a:p>
          <a:p>
            <a:pPr marL="342900" indent="-342900">
              <a:buAutoNum type="arabicPeriod"/>
            </a:pPr>
            <a: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  <a:t>Список объектов</a:t>
            </a:r>
          </a:p>
          <a:p>
            <a:pPr marL="342900" indent="-342900">
              <a:buAutoNum type="arabicPeriod"/>
            </a:pPr>
            <a: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  <a:t>Размер арендной платы</a:t>
            </a:r>
          </a:p>
          <a:p>
            <a:pPr marL="342900" indent="-342900">
              <a:buAutoNum type="arabicPeriod"/>
            </a:pPr>
            <a: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  <a:t>Контактные данные</a:t>
            </a:r>
          </a:p>
          <a:p>
            <a:pPr marL="342900" indent="-342900">
              <a:buAutoNum type="arabicPeriod"/>
            </a:pPr>
            <a:endParaRPr lang="ru-RU" sz="2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1959" t="8986" r="71394" b="58789"/>
          <a:stretch/>
        </p:blipFill>
        <p:spPr>
          <a:xfrm>
            <a:off x="7156450" y="5121275"/>
            <a:ext cx="8001000" cy="544270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08050" y="7130058"/>
            <a:ext cx="609600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портале Бизнес-навигатора МСП </a:t>
            </a:r>
            <a:b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  <a:t>можно ознакомиться:</a:t>
            </a:r>
          </a:p>
          <a:p>
            <a:r>
              <a:rPr lang="ru-RU" sz="25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интерактивный поиск объявлений </a:t>
            </a:r>
            <a:br>
              <a:rPr lang="ru-RU" sz="25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5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 продаже и аренде частной собственности.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3114739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85425" y="500111"/>
            <a:ext cx="149620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3500" dirty="0">
                <a:latin typeface="Segoe UI" panose="020B0502040204020203" pitchFamily="34" charset="0"/>
                <a:cs typeface="Segoe UI" panose="020B0502040204020203" pitchFamily="34" charset="0"/>
              </a:rPr>
              <a:t>ВОВЛЕЧЕНИЕ ОБЪЕКТОВ ГОСУДАРСТВЕННОЙ И МУНИЦИПАЛЬНОЙ СОБСТВЕННОСТИ В ИМУЩЕСТВЕННУЮ ПОДДЕРЖКУ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31850" y="2007466"/>
            <a:ext cx="14173200" cy="1236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у Вас возникли проблемы</a:t>
            </a:r>
            <a:r>
              <a:rPr lang="ru-RU" sz="2500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  <a:t>при получении имущественной поддержки или остались вопросы в части ее оказания – обратитесь в:</a:t>
            </a:r>
          </a:p>
          <a:p>
            <a:r>
              <a:rPr lang="ru-RU" sz="25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Федеральную корпорацию по развитию малого и среднего предпринимательства: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662825"/>
              </p:ext>
            </p:extLst>
          </p:nvPr>
        </p:nvGraphicFramePr>
        <p:xfrm>
          <a:off x="984251" y="3360876"/>
          <a:ext cx="5257799" cy="3588288"/>
        </p:xfrm>
        <a:graphic>
          <a:graphicData uri="http://schemas.openxmlformats.org/drawingml/2006/table">
            <a:tbl>
              <a:tblPr/>
              <a:tblGrid>
                <a:gridCol w="2290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7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7605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Почтовый адрес:</a:t>
                      </a:r>
                    </a:p>
                  </a:txBody>
                  <a:tcPr marL="86222" marR="86222" marT="43111" marB="1347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109074, г. Москва, Славянская площадь, </a:t>
                      </a:r>
                    </a:p>
                    <a:p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д.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4, стр.1</a:t>
                      </a:r>
                    </a:p>
                  </a:txBody>
                  <a:tcPr marL="86222" marR="86222" marT="43111" marB="1347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641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Телефон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м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ногоканальный:</a:t>
                      </a:r>
                    </a:p>
                  </a:txBody>
                  <a:tcPr marL="86222" marR="86222" marT="43111" marB="1347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+7 (495) 698-98-00</a:t>
                      </a:r>
                    </a:p>
                  </a:txBody>
                  <a:tcPr marL="86222" marR="86222" marT="43111" marB="1347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118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Телефон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б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есплатный:</a:t>
                      </a:r>
                    </a:p>
                  </a:txBody>
                  <a:tcPr marL="86222" marR="86222" marT="43111" marB="1347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+7 (800) 350-10-10</a:t>
                      </a:r>
                    </a:p>
                  </a:txBody>
                  <a:tcPr marL="86222" marR="86222" marT="43111" marB="1347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677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Факс:</a:t>
                      </a:r>
                    </a:p>
                  </a:txBody>
                  <a:tcPr marL="86222" marR="86222" marT="43111" marB="1347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+7 (495) 698-98-01</a:t>
                      </a:r>
                    </a:p>
                  </a:txBody>
                  <a:tcPr marL="86222" marR="86222" marT="43111" marB="1347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118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Электронная почта:</a:t>
                      </a:r>
                    </a:p>
                  </a:txBody>
                  <a:tcPr marL="86222" marR="86222" marT="43111" marB="1347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hlinkClick r:id="rId3"/>
                        </a:rPr>
                        <a:t>info@corpmsp.ru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86222" marR="86222" marT="43111" marB="1347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7641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Время работы:</a:t>
                      </a:r>
                    </a:p>
                  </a:txBody>
                  <a:tcPr marL="86222" marR="86222" marT="43111" marB="1347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по будням </a:t>
                      </a:r>
                      <a:br>
                        <a:rPr lang="ru-RU" sz="16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 10:00 до 19:00</a:t>
                      </a:r>
                    </a:p>
                  </a:txBody>
                  <a:tcPr marL="86222" marR="86222" marT="43111" marB="1347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927850" y="3167299"/>
            <a:ext cx="80010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800" b="1" dirty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Дирекция регионального развития, </a:t>
            </a:r>
          </a:p>
          <a:p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отдел имущественной поддержки:</a:t>
            </a:r>
          </a:p>
          <a:p>
            <a:endParaRPr lang="ru-RU" sz="2200" b="1" dirty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Руководитель Дирекции </a:t>
            </a:r>
            <a:b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Чуев Андрей Валерьевич - доб. 265</a:t>
            </a:r>
          </a:p>
          <a:p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Заместитель руководителя Дирекции – начальник отдела имущественной поддержки </a:t>
            </a:r>
          </a:p>
          <a:p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Каверина Мария Сергеевна - доб. 180</a:t>
            </a:r>
          </a:p>
          <a:p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Советник отдела имущественной поддержки </a:t>
            </a:r>
          </a:p>
          <a:p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Акалович Ростислав Игоревич - доб. 245</a:t>
            </a:r>
          </a:p>
          <a:p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Советник отдела имущественной поддержки </a:t>
            </a:r>
          </a:p>
          <a:p>
            <a:r>
              <a:rPr lang="ru-RU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Резанов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 Павел Михайлович - доб. 398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109D45-BC5A-42EB-A108-B405F2495763}"/>
              </a:ext>
            </a:extLst>
          </p:cNvPr>
          <p:cNvSpPr txBox="1"/>
          <p:nvPr/>
        </p:nvSpPr>
        <p:spPr>
          <a:xfrm>
            <a:off x="945685" y="7286968"/>
            <a:ext cx="1360216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800" b="1" dirty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5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Министерство имущественных отношений Кировской области</a:t>
            </a:r>
            <a:r>
              <a:rPr lang="ru-RU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E3701B-00E5-4C59-BC79-540858B3EAA5}"/>
              </a:ext>
            </a:extLst>
          </p:cNvPr>
          <p:cNvSpPr txBox="1"/>
          <p:nvPr/>
        </p:nvSpPr>
        <p:spPr>
          <a:xfrm rot="10800000" flipV="1">
            <a:off x="984250" y="7593127"/>
            <a:ext cx="52577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endParaRPr lang="ru-RU" dirty="0"/>
          </a:p>
          <a:p>
            <a:pPr fontAlgn="ctr"/>
            <a:endParaRPr lang="ru-RU" dirty="0"/>
          </a:p>
          <a:p>
            <a:pPr fontAlgn="ctr"/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Почтовый адрес:            610019, г. Киров,       </a:t>
            </a:r>
          </a:p>
          <a:p>
            <a:pPr fontAlgn="ctr"/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                                         ул. Карла Либкнехта, д. 69 </a:t>
            </a:r>
          </a:p>
          <a:p>
            <a:pPr fontAlgn="ctr"/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                                 </a:t>
            </a:r>
          </a:p>
          <a:p>
            <a:pPr fontAlgn="ctr"/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Телефон:                          8 (8332) 27-27-33</a:t>
            </a:r>
          </a:p>
          <a:p>
            <a:pPr fontAlgn="ctr"/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fontAlgn="ctr"/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Электронная почта:       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mail@dgs-kirov.ru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fontAlgn="ctr"/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fontAlgn="ctr"/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Время работы: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       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        </a:t>
            </a:r>
            <a:r>
              <a:rPr lang="ru-RU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пн-чт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 c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9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:00 до 1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8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:00</a:t>
            </a:r>
          </a:p>
          <a:p>
            <a:pPr fontAlgn="ctr"/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                                               </a:t>
            </a:r>
            <a:r>
              <a:rPr lang="ru-RU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пт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 с 9:00 до 16:45</a:t>
            </a:r>
          </a:p>
          <a:p>
            <a:pPr fontAlgn="ctr"/>
            <a:endParaRPr lang="ru-RU" dirty="0"/>
          </a:p>
          <a:p>
            <a:pPr font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14907A-FFC3-41C6-B82F-BA0BC15E0455}"/>
              </a:ext>
            </a:extLst>
          </p:cNvPr>
          <p:cNvSpPr txBox="1"/>
          <p:nvPr/>
        </p:nvSpPr>
        <p:spPr>
          <a:xfrm>
            <a:off x="6927850" y="7887133"/>
            <a:ext cx="63246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dirty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Отдел распоряжения имуществом:</a:t>
            </a:r>
          </a:p>
          <a:p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Начальник отдела</a:t>
            </a:r>
            <a:b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Малиновская Екатерина Сергеевна - доб. 33-40</a:t>
            </a:r>
          </a:p>
          <a:p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Консультант</a:t>
            </a:r>
          </a:p>
          <a:p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Протасова Татьяна Павловна – доб. 33-42</a:t>
            </a:r>
          </a:p>
          <a:p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200" b="1" dirty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906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327150" y="3216275"/>
            <a:ext cx="13335000" cy="505436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5000">
                <a:srgbClr val="F45A5A"/>
              </a:gs>
              <a:gs pos="43000">
                <a:srgbClr val="016CF1">
                  <a:lumMod val="87000"/>
                  <a:lumOff val="13000"/>
                </a:srgbClr>
              </a:gs>
              <a:gs pos="73000">
                <a:srgbClr val="E8D8C7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825500" dist="609600" dir="2340000" sx="99000" sy="99000" algn="tl" rotWithShape="0">
              <a:srgbClr val="5574CF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endParaRPr lang="ru-RU" sz="40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3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27050" y="4435475"/>
            <a:ext cx="14935200" cy="2362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РАЗДЕЛ </a:t>
            </a:r>
            <a:r>
              <a:rPr lang="en-US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ru-RU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algn="ctr"/>
            <a:r>
              <a:rPr lang="ru-RU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ПОНЯТИЕ ИМУЩЕСТВЕННОЙ ПОДДЕРЖКИ </a:t>
            </a:r>
            <a:endParaRPr lang="en-US" sz="4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СУБЪЕКТОВ МСП, </a:t>
            </a:r>
            <a:br>
              <a:rPr lang="ru-RU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САМОЗАНЯТЫХ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2436593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3270250" y="3109211"/>
            <a:ext cx="10134600" cy="29339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2413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7"/>
            <a:endParaRPr lang="ru-RU" sz="1979" spc="-180" dirty="0">
              <a:solidFill>
                <a:schemeClr val="bg1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5585305" y="1844675"/>
            <a:ext cx="4296545" cy="8839200"/>
          </a:xfrm>
          <a:prstGeom prst="roundRect">
            <a:avLst>
              <a:gd name="adj" fmla="val 50000"/>
            </a:avLst>
          </a:prstGeom>
          <a:solidFill>
            <a:srgbClr val="69A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27050" y="467316"/>
            <a:ext cx="14859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500" dirty="0">
                <a:latin typeface="Segoe UI" panose="020B0502040204020203" pitchFamily="34" charset="0"/>
                <a:cs typeface="Segoe UI" panose="020B0502040204020203" pitchFamily="34" charset="0"/>
              </a:rPr>
              <a:t>ПЕРЕДАЧА ВО ВЛАДЕНИЕ (ПОЛЬЗОВАНИЕ) ГОСУДАРСТВЕННОГО, МУНИЦИПАЛЬНОГО ИМУЩЕСТВА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49695" y="1832744"/>
            <a:ext cx="131433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Гражданский кодекс Российской Федерации</a:t>
            </a:r>
            <a:r>
              <a:rPr lang="ru-RU" sz="2400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устанавливает формы собственности:</a:t>
            </a:r>
          </a:p>
          <a:p>
            <a:pPr algn="just"/>
            <a:endParaRPr lang="ru-R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37748" y="3423561"/>
            <a:ext cx="575945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собственность:</a:t>
            </a:r>
          </a:p>
          <a:p>
            <a:pPr algn="just"/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Российской Федерации;</a:t>
            </a:r>
          </a:p>
          <a:p>
            <a:pPr algn="just"/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субъектов Российской Федерации;</a:t>
            </a:r>
          </a:p>
          <a:p>
            <a:pPr algn="just"/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муниципальных образований.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124940" y="2431599"/>
            <a:ext cx="93121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собственность граждан и юридических лиц</a:t>
            </a:r>
          </a:p>
          <a:p>
            <a:pPr algn="just"/>
            <a:endParaRPr lang="ru-R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10064" y="2460970"/>
            <a:ext cx="872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31079" y="4236801"/>
            <a:ext cx="1030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II</a:t>
            </a:r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49695" y="8321675"/>
            <a:ext cx="123094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Государственное, муниципальное имущество может быть предоставлено в рамках:</a:t>
            </a:r>
          </a:p>
          <a:p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–  </a:t>
            </a:r>
            <a:r>
              <a:rPr lang="ru-RU" sz="24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договора аренды;</a:t>
            </a:r>
          </a:p>
          <a:p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–  </a:t>
            </a:r>
            <a:r>
              <a:rPr lang="ru-RU" sz="24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договора безвозмездного пользования;</a:t>
            </a:r>
          </a:p>
          <a:p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–  иных договоров, предусматривающих переход прав владения и (или) пользования.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439123" y="6637797"/>
            <a:ext cx="46848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Имущество, </a:t>
            </a:r>
            <a:b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4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включённое в перечень</a:t>
            </a:r>
            <a:r>
              <a:rPr lang="ru-RU" sz="2400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имущества для субъектов МСП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994650" y="6275146"/>
            <a:ext cx="52597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Имущество, </a:t>
            </a:r>
            <a:b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4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включённое</a:t>
            </a:r>
            <a:r>
              <a:rPr lang="ru-RU" sz="2400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перечень </a:t>
            </a: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имущества для субъектов МСП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054691" y="3588647"/>
            <a:ext cx="335777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В зависимости от уровня собственности </a:t>
            </a:r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управление и распоряжение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имуществом осуществляют: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территориальные органы </a:t>
            </a:r>
            <a:r>
              <a:rPr lang="ru-RU" dirty="0" err="1">
                <a:latin typeface="Segoe UI" panose="020B0502040204020203" pitchFamily="34" charset="0"/>
                <a:cs typeface="Segoe UI" panose="020B0502040204020203" pitchFamily="34" charset="0"/>
              </a:rPr>
              <a:t>Росимущества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органы исполнительной власти субъектов РФ;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органы местного самоуправления</a:t>
            </a:r>
          </a:p>
          <a:p>
            <a:endParaRPr lang="ru-RU" b="1" dirty="0">
              <a:solidFill>
                <a:srgbClr val="2E75B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indent="355591" algn="just"/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Правила</a:t>
            </a:r>
            <a:r>
              <a:rPr lang="ru-RU" b="1" dirty="0">
                <a:solidFill>
                  <a:srgbClr val="2E75B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предоставления такого имущества также определяются в зависимости от уровня собственности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нормативными правовыми актами:</a:t>
            </a:r>
          </a:p>
          <a:p>
            <a:pPr indent="355591">
              <a:buFont typeface="Arial" panose="020B0604020202020204" pitchFamily="34" charset="0"/>
              <a:buChar char="•"/>
              <a:tabLst>
                <a:tab pos="1887491" algn="l"/>
              </a:tabLst>
            </a:pP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Правительства РФ;</a:t>
            </a:r>
          </a:p>
          <a:p>
            <a:pPr indent="355591">
              <a:buFont typeface="Arial" panose="020B0604020202020204" pitchFamily="34" charset="0"/>
              <a:buChar char="•"/>
              <a:tabLst>
                <a:tab pos="1887491" algn="l"/>
              </a:tabLst>
            </a:pP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Субъекта РФ;</a:t>
            </a:r>
          </a:p>
          <a:p>
            <a:pPr indent="355591">
              <a:buFont typeface="Arial" panose="020B0604020202020204" pitchFamily="34" charset="0"/>
              <a:buChar char="•"/>
              <a:tabLst>
                <a:tab pos="1887491" algn="l"/>
              </a:tabLst>
            </a:pP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Органа местного  </a:t>
            </a:r>
          </a:p>
          <a:p>
            <a:pPr>
              <a:tabLst>
                <a:tab pos="1887491" algn="l"/>
              </a:tabLst>
            </a:pP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      самоуправления.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100467" y="2480198"/>
            <a:ext cx="2772254" cy="447687"/>
          </a:xfrm>
          <a:prstGeom prst="rect">
            <a:avLst/>
          </a:prstGeom>
          <a:gradFill>
            <a:gsLst>
              <a:gs pos="6000">
                <a:srgbClr val="69AF85"/>
              </a:gs>
              <a:gs pos="100000">
                <a:schemeClr val="bg1"/>
              </a:gs>
              <a:gs pos="100000">
                <a:srgbClr val="E8D8C7"/>
              </a:gs>
            </a:gsLst>
            <a:path path="circle">
              <a:fillToRect r="100000" b="100000"/>
            </a:path>
          </a:gradFill>
        </p:spPr>
        <p:txBody>
          <a:bodyPr wrap="square">
            <a:spAutoFit/>
          </a:bodyPr>
          <a:lstStyle/>
          <a:p>
            <a:r>
              <a:rPr lang="ru-RU" sz="2309" b="1" spc="-8" dirty="0">
                <a:solidFill>
                  <a:schemeClr val="bg1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ЧАСТНАЯ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100467" y="4219917"/>
            <a:ext cx="2736675" cy="447687"/>
          </a:xfrm>
          <a:prstGeom prst="rect">
            <a:avLst/>
          </a:prstGeom>
          <a:gradFill>
            <a:gsLst>
              <a:gs pos="6000">
                <a:srgbClr val="69AF85"/>
              </a:gs>
              <a:gs pos="100000">
                <a:schemeClr val="bg1"/>
              </a:gs>
              <a:gs pos="100000">
                <a:srgbClr val="E8D8C7"/>
              </a:gs>
            </a:gsLst>
            <a:path path="circle">
              <a:fillToRect r="100000" b="100000"/>
            </a:path>
          </a:gradFill>
        </p:spPr>
        <p:txBody>
          <a:bodyPr wrap="square">
            <a:spAutoFit/>
          </a:bodyPr>
          <a:lstStyle/>
          <a:p>
            <a:r>
              <a:rPr lang="ru-RU" sz="2309" b="1" spc="-8" dirty="0">
                <a:solidFill>
                  <a:schemeClr val="bg1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ПУБЛИЧНАЯ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5674818" y="5945074"/>
            <a:ext cx="484632" cy="7914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10433050" y="5959475"/>
            <a:ext cx="484632" cy="7914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148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15822986" y="1844675"/>
            <a:ext cx="4058863" cy="4869586"/>
          </a:xfrm>
          <a:prstGeom prst="roundRect">
            <a:avLst>
              <a:gd name="adj" fmla="val 50000"/>
            </a:avLst>
          </a:prstGeom>
          <a:solidFill>
            <a:srgbClr val="69A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22450" y="593860"/>
            <a:ext cx="114300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500" dirty="0">
                <a:latin typeface="Segoe UI" panose="020B0502040204020203" pitchFamily="34" charset="0"/>
                <a:cs typeface="Segoe UI" panose="020B0502040204020203" pitchFamily="34" charset="0"/>
              </a:rPr>
              <a:t>ПОНЯТИЕ ИМУЩЕСТВЕННОЙ ПОДДЕРЖКИ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5016" y="1416873"/>
            <a:ext cx="13792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Имущественная поддержка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оказывается органами государственной власти, органами местного самоуправления в виде передачи во владение и (или) в пользование государственного или муниципального имущества, на возмездной основе, безвозмездной основе или на льготных условиях, в том числе:</a:t>
            </a:r>
          </a:p>
          <a:p>
            <a:pPr algn="just"/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85016" y="5562480"/>
            <a:ext cx="14249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50000"/>
                </a:schemeClr>
              </a:buClr>
              <a:buSzPct val="120000"/>
            </a:pP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Объекты, предназначенные для субъектов МСП, включаются в формируемые органами власти и местного самоуправления и ежегодно дополняемые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перечни государственного и муниципального имущества</a:t>
            </a:r>
            <a:b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85016" y="7052856"/>
            <a:ext cx="1290095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50000"/>
                </a:schemeClr>
              </a:buClr>
              <a:buSzPct val="120000"/>
            </a:pPr>
            <a:r>
              <a:rPr lang="ru-RU" sz="2200" b="1" dirty="0">
                <a:solidFill>
                  <a:srgbClr val="1F4E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Предоставление имущества</a:t>
            </a:r>
            <a:r>
              <a:rPr lang="ru-RU" sz="2200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включенного в перечни, осуществляется:</a:t>
            </a:r>
          </a:p>
          <a:p>
            <a:pPr marL="446088" indent="-446088">
              <a:buClr>
                <a:schemeClr val="accent1">
                  <a:lumMod val="50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субъектам МСП и </a:t>
            </a:r>
            <a:r>
              <a:rPr lang="ru-RU" sz="2200" dirty="0" err="1">
                <a:latin typeface="Segoe UI" panose="020B0502040204020203" pitchFamily="34" charset="0"/>
                <a:cs typeface="Segoe UI" panose="020B0502040204020203" pitchFamily="34" charset="0"/>
              </a:rPr>
              <a:t>самозанятым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 гражданам;</a:t>
            </a:r>
          </a:p>
          <a:p>
            <a:pPr marL="446088" indent="-446088">
              <a:buClr>
                <a:schemeClr val="accent1">
                  <a:lumMod val="50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на срок не менее 5 лет;</a:t>
            </a:r>
          </a:p>
          <a:p>
            <a:pPr marL="446088" indent="-446088">
              <a:buClr>
                <a:schemeClr val="accent1">
                  <a:lumMod val="50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на льготных условиях, определяемых собственником имущества</a:t>
            </a:r>
            <a:b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(как правило, льготная ставка арендной платы);</a:t>
            </a:r>
          </a:p>
          <a:p>
            <a:pPr marL="446088" indent="-446088">
              <a:buClr>
                <a:schemeClr val="accent1">
                  <a:lumMod val="50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без проведения торгов, в случае если преференция установлена государственной программой (подпрограммой), муниципальной программой (подпрограммой);</a:t>
            </a:r>
          </a:p>
          <a:p>
            <a:pPr marL="446088" indent="-446088">
              <a:buClr>
                <a:schemeClr val="accent1">
                  <a:lumMod val="50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субъект МСП, арендующий недвижимое имущество, обладает преимущественным правом его приобретения.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061718" y="2755974"/>
            <a:ext cx="3581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Особый порядок предоставления государственного, муниципального имущества для субъектов МСП и самозанятых граждан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48656" y="3241108"/>
            <a:ext cx="454773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земельных участков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зданий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строений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сооружений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818279" y="3241108"/>
            <a:ext cx="458287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нежилых помещений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оборудования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машин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механизмов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236328" y="2810221"/>
            <a:ext cx="575945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установок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транспортных средств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инвентаря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инструментов</a:t>
            </a:r>
            <a:b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973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327150" y="3216275"/>
            <a:ext cx="13335000" cy="505436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5000">
                <a:srgbClr val="F45A5A"/>
              </a:gs>
              <a:gs pos="43000">
                <a:srgbClr val="016CF1">
                  <a:lumMod val="87000"/>
                  <a:lumOff val="13000"/>
                </a:srgbClr>
              </a:gs>
              <a:gs pos="73000">
                <a:srgbClr val="E8D8C7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825500" dist="609600" dir="2340000" sx="99000" sy="99000" algn="tl" rotWithShape="0">
              <a:srgbClr val="5574CF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endParaRPr lang="ru-RU" sz="40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6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0850" y="3978275"/>
            <a:ext cx="15011400" cy="335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РАЗДЕЛ </a:t>
            </a:r>
            <a:r>
              <a:rPr lang="en-US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II</a:t>
            </a:r>
            <a:r>
              <a:rPr lang="ru-RU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algn="ctr"/>
            <a:r>
              <a:rPr lang="ru-RU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НОРМАТИВНАЯ (ПРАВОВАЯ) БАЗА ДЛЯ ОКАЗАНИЯ ИМУЩЕСТВЕННОЙ ПОДДЕРЖКИ СУБЪЕКТАМ МСП, САМОЗАНЯТЫМ ГРАЖДАНАМ</a:t>
            </a:r>
          </a:p>
        </p:txBody>
      </p:sp>
    </p:spTree>
    <p:extLst>
      <p:ext uri="{BB962C8B-B14F-4D97-AF65-F5344CB8AC3E}">
        <p14:creationId xmlns:p14="http://schemas.microsoft.com/office/powerpoint/2010/main" val="2112238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35089" y="414861"/>
            <a:ext cx="1465915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500" dirty="0">
                <a:latin typeface="Segoe UI" panose="020B0502040204020203" pitchFamily="34" charset="0"/>
                <a:cs typeface="Segoe UI" panose="020B0502040204020203" pitchFamily="34" charset="0"/>
              </a:rPr>
              <a:t>НОРМАТИВНАЯ (ПРАВОВАЯ) БАЗА ДЛЯ ОКАЗАНИЯ ИМУЩЕСТВЕННОЙ ПОДДЕРЖКИ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7762" y="1986925"/>
            <a:ext cx="14861864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ctr">
              <a:spcAft>
                <a:spcPts val="600"/>
              </a:spcAft>
            </a:pPr>
            <a:r>
              <a:rPr lang="ru-RU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1.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Федеральный закон от 24.07.2007 № 209-ФЗ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«О развитии малого и среднего предпринимательства в Российской Федерации»</a:t>
            </a:r>
          </a:p>
          <a:p>
            <a:pPr algn="just" fontAlgn="ctr">
              <a:spcAft>
                <a:spcPts val="600"/>
              </a:spcAft>
            </a:pPr>
            <a:r>
              <a:rPr lang="ru-RU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2.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Федеральный закон от 22.07.2008 № 159-ФЗ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«Об особенностях отчуждения недвижимого имущества, находящегося в государственной или в муниципальной собственности и арендуемого субъектами малого и среднего предпринимательства, и о внесении изменений в отдельные законодательные акты Российской Федерации»</a:t>
            </a:r>
          </a:p>
          <a:p>
            <a:pPr algn="just" fontAlgn="ctr">
              <a:spcAft>
                <a:spcPts val="600"/>
              </a:spcAft>
            </a:pPr>
            <a:r>
              <a:rPr lang="ru-RU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3.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Федеральный закон от 26.07.2006 № 135-ФЗ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«О защите конкуренции»</a:t>
            </a:r>
          </a:p>
          <a:p>
            <a:pPr>
              <a:spcAft>
                <a:spcPts val="600"/>
              </a:spcAft>
            </a:pPr>
            <a:r>
              <a:rPr lang="ru-RU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4.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Указ Президента Российской Федерации от 05.06.2015 №</a:t>
            </a:r>
            <a:r>
              <a:rPr lang="en-US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287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«О мерах по дальнейшему развитию малого и среднего предпринимательства»</a:t>
            </a:r>
          </a:p>
          <a:p>
            <a:pPr>
              <a:spcAft>
                <a:spcPts val="600"/>
              </a:spcAft>
            </a:pP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600"/>
              </a:spcAft>
            </a:pP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435484275"/>
              </p:ext>
            </p:extLst>
          </p:nvPr>
        </p:nvGraphicFramePr>
        <p:xfrm>
          <a:off x="635089" y="5820818"/>
          <a:ext cx="4844962" cy="4979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114042" y="6293395"/>
            <a:ext cx="1019559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Постановление Правительства РФ от 21.08.2010 </a:t>
            </a:r>
            <a:b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№ 645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«Об имущественной поддержке субъектов малого и среднего предпринимательства при предоставлении федерального имущества»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14042" y="7829901"/>
            <a:ext cx="1021259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Порядок предоставления имущества, включенного в перечень имущества для субъектов МСП и иные нормативные акты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соответствующего субъекта Российской Федерации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06293" y="9315165"/>
            <a:ext cx="1018795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Порядок предоставления имущества, включенного в перечень имущества для субъектов МСП и иные правовые акты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соответствующего муниципального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012248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8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3943" y="840475"/>
            <a:ext cx="149109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500" dirty="0">
                <a:latin typeface="Segoe UI" panose="020B0502040204020203" pitchFamily="34" charset="0"/>
                <a:cs typeface="Segoe UI" panose="020B0502040204020203" pitchFamily="34" charset="0"/>
              </a:rPr>
              <a:t>УСТАНОВЛЕНИЕ ЛЬГОТ ЗА ПОЛЬЗОВАНИЕ ГОСУДАРСТВЕННЫМ И МУНИЦИПАЛЬНЫМ ИМУЩЕСТВОМ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9492" y="2647485"/>
            <a:ext cx="1399985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Федеральное имущество,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включенное в перечень, передается с применением  льготной ставки арендной платы, рекомендованной также для субъектов Российской Федерации и муниципальных образований: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в первый год аренды - 40 процентов размера арендной платы;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во второй год аренды - 60 процентов;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в третий год аренды - 80 процентов;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в четвертый год аренды и далее - 100 процентов.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9492" y="5947351"/>
            <a:ext cx="13856958" cy="4050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Региональное имущество,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включенное в перечень, передается на условиях, определенных в порядке предоставления соответствующего имущества, утвержденном в субъекте РФ.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200" dirty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7000"/>
              </a:lnSpc>
            </a:pP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Муниципальное имущество,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включенное в перечень, передается на условиях, определенных в порядке предоставления соответствующего имущества, утвержденном в муниципальном образовании. </a:t>
            </a:r>
          </a:p>
          <a:p>
            <a:pPr>
              <a:lnSpc>
                <a:spcPct val="107000"/>
              </a:lnSpc>
            </a:pP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Применяются как подходы, аналогичные федеральному имуществу, так и иные. Информацию в отношении льгот, применяемых в Вашем регионе и муниципальном образовании, можно получить на официальном сайте органа государственной власти или органа местного самоуправления </a:t>
            </a:r>
            <a:b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200" b="1" i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(см. подробнее на стр. 15).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200" b="1" i="1" dirty="0">
              <a:solidFill>
                <a:schemeClr val="accent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585305" y="1844675"/>
            <a:ext cx="4296545" cy="8839200"/>
          </a:xfrm>
          <a:prstGeom prst="roundRect">
            <a:avLst>
              <a:gd name="adj" fmla="val 50000"/>
            </a:avLst>
          </a:prstGeom>
          <a:solidFill>
            <a:srgbClr val="69A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693747" y="4134472"/>
            <a:ext cx="4079660" cy="40934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Если Вы не нашли информацию </a:t>
            </a:r>
            <a:b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полном объеме, необходимо обратиться в орган власти или местного самоуправления, осуществляющий управление </a:t>
            </a:r>
            <a:b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распоряжение имуществом (Комитет, департамент, управление по имущественным и земельным отношениям) по контактам, указанным в разделе «Имущественная поддержка» </a:t>
            </a:r>
            <a:b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официальном сайте указанного органа. </a:t>
            </a:r>
          </a:p>
        </p:txBody>
      </p:sp>
    </p:spTree>
    <p:extLst>
      <p:ext uri="{BB962C8B-B14F-4D97-AF65-F5344CB8AC3E}">
        <p14:creationId xmlns:p14="http://schemas.microsoft.com/office/powerpoint/2010/main" val="124017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327150" y="3216275"/>
            <a:ext cx="13335000" cy="505436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5000">
                <a:srgbClr val="F45A5A"/>
              </a:gs>
              <a:gs pos="43000">
                <a:srgbClr val="016CF1">
                  <a:lumMod val="87000"/>
                  <a:lumOff val="13000"/>
                </a:srgbClr>
              </a:gs>
              <a:gs pos="73000">
                <a:srgbClr val="E8D8C7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825500" dist="609600" dir="2340000" sx="99000" sy="99000" algn="tl" rotWithShape="0">
              <a:srgbClr val="5574CF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endParaRPr lang="ru-RU" sz="40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82953" y="4816475"/>
            <a:ext cx="12192000" cy="12643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РАЗДЕЛ </a:t>
            </a:r>
            <a:r>
              <a:rPr lang="en-US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III</a:t>
            </a:r>
            <a:r>
              <a:rPr lang="ru-RU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algn="ctr"/>
            <a:r>
              <a:rPr lang="ru-RU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АЛГОРИТМ ПОЛУЧЕНИЯ ИМУЩЕСТВЕННОЙ ПОДДЕРЖКИ </a:t>
            </a:r>
          </a:p>
        </p:txBody>
      </p:sp>
    </p:spTree>
    <p:extLst>
      <p:ext uri="{BB962C8B-B14F-4D97-AF65-F5344CB8AC3E}">
        <p14:creationId xmlns:p14="http://schemas.microsoft.com/office/powerpoint/2010/main" val="2196547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</TotalTime>
  <Words>2654</Words>
  <Application>Microsoft Office PowerPoint</Application>
  <PresentationFormat>Произвольный</PresentationFormat>
  <Paragraphs>312</Paragraphs>
  <Slides>23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4" baseType="lpstr">
      <vt:lpstr>Arial</vt:lpstr>
      <vt:lpstr>Bookman Old Style</vt:lpstr>
      <vt:lpstr>Calibri</vt:lpstr>
      <vt:lpstr>Century Gothic</vt:lpstr>
      <vt:lpstr>Manrope</vt:lpstr>
      <vt:lpstr>Manrope Light</vt:lpstr>
      <vt:lpstr>PT Root UI</vt:lpstr>
      <vt:lpstr>Segoe UI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совет директоров 6</dc:title>
  <dc:creator>Абрамова Евгения Вадимовна</dc:creator>
  <cp:lastModifiedBy>Татьяна Павловна Протасова</cp:lastModifiedBy>
  <cp:revision>72</cp:revision>
  <cp:lastPrinted>2022-05-24T13:25:11Z</cp:lastPrinted>
  <dcterms:created xsi:type="dcterms:W3CDTF">2021-07-07T14:43:19Z</dcterms:created>
  <dcterms:modified xsi:type="dcterms:W3CDTF">2022-05-24T13:25:16Z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2021-07-07T00:00:00Z</vt:filetime>
  </property>
  <property fmtid="{D5CDD505-2E9C-101B-9397-08002B2CF9AE}" pid="3" name="Creator">
    <vt:lpwstr>Adobe Illustrator 25.2 (Windows)</vt:lpwstr>
  </property>
  <property fmtid="{D5CDD505-2E9C-101B-9397-08002B2CF9AE}" pid="4" name="LastSaved">
    <vt:filetime>2021-07-07T00:00:00Z</vt:filetime>
  </property>
</Properties>
</file>